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8" r:id="rId2"/>
    <p:sldId id="274" r:id="rId3"/>
    <p:sldId id="257" r:id="rId4"/>
    <p:sldId id="272" r:id="rId5"/>
    <p:sldId id="306" r:id="rId6"/>
    <p:sldId id="277" r:id="rId7"/>
  </p:sldIdLst>
  <p:sldSz cx="12192000" cy="6858000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9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209D1-3F28-4817-BB79-663E626D3BA0}" type="datetimeFigureOut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9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6226A-0996-4C29-B2EF-C003C762C0D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211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5632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51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149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6138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706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433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EEF2E-4228-48E8-91DA-7748EE167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71E6B6-5131-42B4-A73B-AC651D40C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AF8FCF-DA2B-4D11-BF7F-2DF757F6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5144-7EBA-4471-A148-C20C28E0B87A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D68ACE-1E57-43B7-866A-3F7944D6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81ECEF-C191-467B-83EF-4316B42D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481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6EEC0-0C6C-4CDF-9C57-B5BB72F7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635161-3435-434F-ADFF-4E5CC31DC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D4C78-D738-49E4-B4CA-2A01DF1D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0100-FD49-47FE-BC76-46DE4BF57915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8BBCBE-CA4A-4F4F-A480-64C3D410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41AF81-5181-4ACE-A30E-6A0802E4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829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1F30E-C09B-4E85-89D2-271B7D5D0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8BAB2F-A7BD-4CC1-A91D-A9FDA176E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09BC61-B7EA-44DD-899D-783551E9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65993-424F-4C87-BB0A-7B35A1EDE030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34C968-0F6C-4D97-B15E-BC8A7900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30C59B-2C88-447D-A7FA-AFC8C468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7AEE77-8D13-4B3D-BD8C-FD332B4E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F6AD81-F97A-4FEB-926B-B587CB381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C0D87F-EBE4-4FFD-A392-5181ED5A7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281411-56C5-4CEE-B3D7-AB66CF58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A912-085F-466E-8B32-B20879CF21B9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75617E-B970-4BDD-AFB2-953D24DA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8133DE-F8D6-424C-A003-0EF2BD44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687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699E1-42A9-4049-8478-1EBB7B62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45483A-749C-4DFA-BD7B-4A00DCE94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CC78F8-DF74-4284-AC14-8F8F0EFC3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2DFB1B0-2297-4517-B1EC-93D3F7201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4917C8-D72F-45EC-B478-087220B18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0E4EB0-3D03-4EE1-8E11-50D0985D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E5C0-141A-49CF-8EE7-48B8ADD5EA07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92A68B-4775-45C4-9BF7-CE331D6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426EACF-C57A-4542-8445-7B35BA6C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37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693E90-874D-4E1E-9F51-360FC94D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89EA118-3C31-4481-8473-94DB3A48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D1C2-26DF-488E-8DDB-9808539280B3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C5FF5EB-AF88-4142-BDCE-04EFCDF69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907AC1-ABA8-418D-BB00-977B237F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035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E780822-65A0-4CEC-A25C-86846A68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9EB1-E3EE-4674-8E51-5AAB2015DF97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2E48B2-D50F-41A5-A932-5766E085F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35B486-74AA-4D99-AF41-8C5547D2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56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4BDAE-5DFB-402F-A924-03399920A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83E341-A839-498C-842E-C1E4DBFEA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AFEE1-5C31-4B36-B091-2FAA57F55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0CF306-6B34-41AB-9DDD-B8BEBF31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987D-39C3-4EC5-80D3-D8F909A4C8BB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C1E5C2-1788-48AB-99DC-0AA37394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20D934-CF9B-4C94-9454-BC1E40ED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939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B0057-E5EF-4927-91DE-6E981DA8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8CBBD6B-F5DC-4C51-808F-D9D4ADB57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851325-4A9F-4362-A9CB-A76B6FB69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7A26B5-508C-4AB4-BD3D-3E09886A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E54E-BBD6-4CCA-AECC-8777492EEB7C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C8FB02-4582-4C88-9F36-22972C2A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9DF31-7B55-4EE0-ADD1-62A4988F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469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94E602-BF96-4014-BF34-30B171F71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8C45789-0441-46A7-B731-E391F6E27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EACF2B-94A4-4A0A-8604-123FDF2A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DC842-49A0-4F5F-84FF-810E0E29A39C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64E99B-6F08-46BE-B094-A6135362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5C937E-AE92-4037-8691-0B1FAFA7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604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3856971-1901-4CCD-AE7B-C10B7BB0B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67AD0D-3C8E-404C-8FC6-32126AB09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494A95-BC7A-4130-AC7F-33192797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F18-2369-4EAF-AECC-1BE874AFD7EC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954B48-52C2-497D-9188-BF123D6B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311F60-4905-47D6-89C4-F89811CF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183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B0BB06D-AE22-4D13-8978-7677AF68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A102F9-36D2-4A2C-9561-74A226D8A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81E102-6053-4851-87EC-755520C53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1A21E-94D3-461F-AC66-E3ADA9123B24}" type="datetime1">
              <a:rPr kumimoji="1" lang="ja-JP" altLang="en-US" smtClean="0"/>
              <a:t>2025/12/18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DA441A-59B7-48B9-B213-573DA019A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538E31-292A-4EF7-B82B-263D9601A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1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</a:t>
            </a:r>
            <a:r>
              <a:rPr lang="ja-JP" altLang="en-US" sz="4000" dirty="0"/>
              <a:t>花火打上げ</a:t>
            </a:r>
            <a:r>
              <a:rPr lang="ja-JP" altLang="ja-JP" sz="4000" dirty="0"/>
              <a:t>業務委託</a:t>
            </a:r>
            <a:endParaRPr kumimoji="1" lang="ja-JP" altLang="en-US" sz="40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856BCE12-194B-EF60-5724-5380C2D5D04F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事業者能力評価</a:t>
            </a:r>
          </a:p>
        </p:txBody>
      </p:sp>
    </p:spTree>
    <p:extLst>
      <p:ext uri="{BB962C8B-B14F-4D97-AF65-F5344CB8AC3E}">
        <p14:creationId xmlns:p14="http://schemas.microsoft.com/office/powerpoint/2010/main" val="277073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第４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８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花火打上げ</a:t>
            </a:r>
            <a:r>
              <a:rPr lang="ja-JP" altLang="ja-JP" sz="2000" dirty="0"/>
              <a:t>業務委託</a:t>
            </a:r>
            <a:r>
              <a:rPr lang="ja-JP" altLang="en-US" sz="2000" dirty="0"/>
              <a:t>　</a:t>
            </a:r>
            <a:endParaRPr kumimoji="1" lang="ja-JP" altLang="en-US" sz="2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6D7260-876A-4E91-9F00-F7B129F0A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828" y="1083921"/>
            <a:ext cx="6682154" cy="527243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（組織図）</a:t>
            </a:r>
            <a:endParaRPr kumimoji="1" lang="en-US" altLang="ja-JP" sz="1800" dirty="0"/>
          </a:p>
          <a:p>
            <a:pPr algn="l"/>
            <a:endParaRPr kumimoji="1" lang="ja-JP" altLang="en-US" sz="18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実施体制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55923811-7375-4067-A078-B3A586F4F06C}"/>
              </a:ext>
            </a:extLst>
          </p:cNvPr>
          <p:cNvSpPr txBox="1">
            <a:spLocks/>
          </p:cNvSpPr>
          <p:nvPr/>
        </p:nvSpPr>
        <p:spPr>
          <a:xfrm>
            <a:off x="7174522" y="1082283"/>
            <a:ext cx="4637650" cy="52740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（役割）</a:t>
            </a:r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ja-JP" altLang="en-US" sz="1800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77BAC1E-D091-330C-F4DB-EF58537EF0AE}"/>
              </a:ext>
            </a:extLst>
          </p:cNvPr>
          <p:cNvSpPr txBox="1">
            <a:spLocks/>
          </p:cNvSpPr>
          <p:nvPr/>
        </p:nvSpPr>
        <p:spPr>
          <a:xfrm>
            <a:off x="379828" y="-47763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000" dirty="0"/>
              <a:t>様式第８号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42B401E-8CF8-C426-C6BA-784485A5E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07" y="1547938"/>
            <a:ext cx="4915036" cy="10972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両面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１</a:t>
            </a:r>
            <a:r>
              <a:rPr lang="ja-JP" altLang="en-US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枚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記載内容に提案者及び協力会社の社名等がある場合は、伏字を用いる等、社名が判別できないように記載すること。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9292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8764172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第４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８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花火打上げ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応募者の業務実績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59F5E7-DDF0-4F9F-BD43-EEF2B2FF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48654DF4-776C-72EA-2145-7A39BA9DEFFC}"/>
              </a:ext>
            </a:extLst>
          </p:cNvPr>
          <p:cNvSpPr txBox="1">
            <a:spLocks/>
          </p:cNvSpPr>
          <p:nvPr/>
        </p:nvSpPr>
        <p:spPr>
          <a:xfrm>
            <a:off x="6790006" y="534571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000" dirty="0">
                <a:solidFill>
                  <a:srgbClr val="FF0000"/>
                </a:solidFill>
              </a:rPr>
              <a:t>※6</a:t>
            </a:r>
            <a:r>
              <a:rPr lang="ja-JP" altLang="en-US" sz="2000" dirty="0">
                <a:solidFill>
                  <a:srgbClr val="FF0000"/>
                </a:solidFill>
              </a:rPr>
              <a:t>件以上記載する場合は本ページを複写して使用すること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544B697A-A650-5F9A-7A1C-CE93CCD310C2}"/>
              </a:ext>
            </a:extLst>
          </p:cNvPr>
          <p:cNvSpPr txBox="1">
            <a:spLocks/>
          </p:cNvSpPr>
          <p:nvPr/>
        </p:nvSpPr>
        <p:spPr>
          <a:xfrm>
            <a:off x="379828" y="-47763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000" dirty="0"/>
              <a:t>様式第９号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5AF21F0-1C4C-CDA6-6B84-A1A1F70AC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603362"/>
              </p:ext>
            </p:extLst>
          </p:nvPr>
        </p:nvGraphicFramePr>
        <p:xfrm>
          <a:off x="407963" y="945586"/>
          <a:ext cx="11217980" cy="5128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907">
                  <a:extLst>
                    <a:ext uri="{9D8B030D-6E8A-4147-A177-3AD203B41FA5}">
                      <a16:colId xmlns:a16="http://schemas.microsoft.com/office/drawing/2014/main" val="2158480123"/>
                    </a:ext>
                  </a:extLst>
                </a:gridCol>
                <a:gridCol w="1420653">
                  <a:extLst>
                    <a:ext uri="{9D8B030D-6E8A-4147-A177-3AD203B41FA5}">
                      <a16:colId xmlns:a16="http://schemas.microsoft.com/office/drawing/2014/main" val="3072471534"/>
                    </a:ext>
                  </a:extLst>
                </a:gridCol>
                <a:gridCol w="1831563">
                  <a:extLst>
                    <a:ext uri="{9D8B030D-6E8A-4147-A177-3AD203B41FA5}">
                      <a16:colId xmlns:a16="http://schemas.microsoft.com/office/drawing/2014/main" val="2220346867"/>
                    </a:ext>
                  </a:extLst>
                </a:gridCol>
                <a:gridCol w="5823857">
                  <a:extLst>
                    <a:ext uri="{9D8B030D-6E8A-4147-A177-3AD203B41FA5}">
                      <a16:colId xmlns:a16="http://schemas.microsoft.com/office/drawing/2014/main" val="1817962459"/>
                    </a:ext>
                  </a:extLst>
                </a:gridCol>
              </a:tblGrid>
              <a:tr h="3748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業務名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発注者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契約金額（千円）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履行期間及び業務内容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0001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079356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81396701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619942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22720427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41112583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id="{C12A4C02-B08D-13FE-CF16-7741F62C811E}"/>
              </a:ext>
            </a:extLst>
          </p:cNvPr>
          <p:cNvSpPr txBox="1">
            <a:spLocks/>
          </p:cNvSpPr>
          <p:nvPr/>
        </p:nvSpPr>
        <p:spPr>
          <a:xfrm>
            <a:off x="340053" y="6074229"/>
            <a:ext cx="11217979" cy="647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" algn="l"/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（注）１　同種業務とは「</a:t>
            </a:r>
            <a:r>
              <a:rPr lang="ja-JP" altLang="ja-JP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自治体又は自治体を含む実行委員会が開催する花火大会に係る</a:t>
            </a:r>
            <a:r>
              <a:rPr lang="ja-JP" altLang="en-US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花火打上げ</a:t>
            </a:r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業務」とする。</a:t>
            </a:r>
            <a:endParaRPr lang="en-US" altLang="ja-JP" sz="1200" b="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２　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類似業務とは「民間事業者が開催する花火大会</a:t>
            </a:r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や</a:t>
            </a:r>
            <a:r>
              <a:rPr lang="ja-JP" altLang="en-US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イベント等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に係る</a:t>
            </a:r>
            <a:r>
              <a:rPr lang="ja-JP" altLang="en-US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花火打上げ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業務」とする。</a:t>
            </a:r>
            <a:endParaRPr lang="en-US" altLang="ja-JP" sz="12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３　自社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が実施する業務の場合は、「履行期間」を「業務期間」と読み替える。</a:t>
            </a:r>
            <a:endParaRPr lang="ja-JP" altLang="en-US" sz="12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B866F81-130B-02B1-B01D-216D0413C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07" y="1547937"/>
            <a:ext cx="4915036" cy="14891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両面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１</a:t>
            </a:r>
            <a:r>
              <a:rPr lang="ja-JP" altLang="en-US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枚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記載内容に提案者及び協力会社の社名等がある場合は、伏字を用いる等、社名が判別できないように記載すること。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契約書や仕様書の写し等の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挙証資料は、別添とし、各業務につき３部提出すること。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960914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</a:t>
            </a:r>
            <a:r>
              <a:rPr lang="ja-JP" altLang="en-US" sz="4000" dirty="0"/>
              <a:t>花火打上げ</a:t>
            </a:r>
            <a:r>
              <a:rPr lang="ja-JP" altLang="ja-JP" sz="4000" dirty="0"/>
              <a:t>業務委託</a:t>
            </a:r>
            <a:endParaRPr kumimoji="1" lang="ja-JP" altLang="en-US" sz="4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企画・運営能力評価</a:t>
            </a:r>
            <a:endParaRPr lang="ja-JP" altLang="en-US" sz="4000" dirty="0">
              <a:latin typeface="游ゴシック Light" panose="020B03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</p:spTree>
    <p:extLst>
      <p:ext uri="{BB962C8B-B14F-4D97-AF65-F5344CB8AC3E}">
        <p14:creationId xmlns:p14="http://schemas.microsoft.com/office/powerpoint/2010/main" val="2581506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第４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８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花火打上げ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業務実施方針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F03DB76-347C-70BF-2495-329D5399C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36" y="1197429"/>
            <a:ext cx="4915036" cy="10774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置き、片面１枚、図・表の使用は可）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本事業の目的、趣旨等を踏まえ、本業務委託の業務実施方針について、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基本的な考え方や取り組み方針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を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してください。</a:t>
            </a: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9EC1D6F-D3FF-AF45-1C4B-D50235E680C1}"/>
              </a:ext>
            </a:extLst>
          </p:cNvPr>
          <p:cNvSpPr/>
          <p:nvPr/>
        </p:nvSpPr>
        <p:spPr>
          <a:xfrm>
            <a:off x="379828" y="1055914"/>
            <a:ext cx="11071943" cy="5267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A3FD1DC1-D2DE-5175-9A3C-27AFFAC680D5}"/>
              </a:ext>
            </a:extLst>
          </p:cNvPr>
          <p:cNvSpPr txBox="1">
            <a:spLocks/>
          </p:cNvSpPr>
          <p:nvPr/>
        </p:nvSpPr>
        <p:spPr>
          <a:xfrm>
            <a:off x="379828" y="-47763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000" dirty="0"/>
              <a:t>様式第１０号</a:t>
            </a:r>
          </a:p>
        </p:txBody>
      </p:sp>
    </p:spTree>
    <p:extLst>
      <p:ext uri="{BB962C8B-B14F-4D97-AF65-F5344CB8AC3E}">
        <p14:creationId xmlns:p14="http://schemas.microsoft.com/office/powerpoint/2010/main" val="81742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第４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８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花火打上げ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工程計画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23840CA-115B-3F05-08B6-DADC129EF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12" y="1185071"/>
            <a:ext cx="4914000" cy="130775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作成上の注意（Ａ４判、横置き、片面１枚、図・表の使用は可）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提案者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が想定する本業務委託の実施スケジュールを記載してください。</a:t>
            </a:r>
          </a:p>
          <a:p>
            <a:pPr marL="133350" indent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その際、仕様書の実施内容を参考のうえ、作業項目ごとに、当該作業の実施時期を明示してください。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266700" indent="-133350" algn="just"/>
            <a:r>
              <a:rPr lang="en-US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5E9D6E6-D546-D119-EC2E-64AEFCC91B72}"/>
              </a:ext>
            </a:extLst>
          </p:cNvPr>
          <p:cNvSpPr/>
          <p:nvPr/>
        </p:nvSpPr>
        <p:spPr>
          <a:xfrm>
            <a:off x="379828" y="1055914"/>
            <a:ext cx="11071943" cy="5267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D1B33351-BDF6-7997-AE74-2A85FAB88FC4}"/>
              </a:ext>
            </a:extLst>
          </p:cNvPr>
          <p:cNvSpPr txBox="1">
            <a:spLocks/>
          </p:cNvSpPr>
          <p:nvPr/>
        </p:nvSpPr>
        <p:spPr>
          <a:xfrm>
            <a:off x="379828" y="-47763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000" dirty="0"/>
              <a:t>様式第１１号</a:t>
            </a:r>
          </a:p>
        </p:txBody>
      </p:sp>
    </p:spTree>
    <p:extLst>
      <p:ext uri="{BB962C8B-B14F-4D97-AF65-F5344CB8AC3E}">
        <p14:creationId xmlns:p14="http://schemas.microsoft.com/office/powerpoint/2010/main" val="4221345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519</Words>
  <Application>Microsoft Office PowerPoint</Application>
  <PresentationFormat>ワイド画面</PresentationFormat>
  <Paragraphs>71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游明朝</vt:lpstr>
      <vt:lpstr>Arial</vt:lpstr>
      <vt:lpstr>Century</vt:lpstr>
      <vt:lpstr>Office テーマ</vt:lpstr>
      <vt:lpstr>千葉市民花火大会花火打上げ業務委託</vt:lpstr>
      <vt:lpstr>企画提案書：第４８回千葉市民花火大会花火打上げ業務委託　</vt:lpstr>
      <vt:lpstr>企画提案書：第４８回千葉市民花火大会花火打上げ業務委託</vt:lpstr>
      <vt:lpstr>千葉市民花火大会花火打上げ業務委託</vt:lpstr>
      <vt:lpstr>企画提案書：第４８回千葉市民花火大会花火打上げ業務委託</vt:lpstr>
      <vt:lpstr>企画提案書：第４８回千葉市民花火大会花火打上げ業務委託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千葉市民花火大会会場設営・警備等業務委託</dc:title>
  <dc:creator>植田　和之</dc:creator>
  <cp:lastModifiedBy>user00123</cp:lastModifiedBy>
  <cp:revision>172</cp:revision>
  <cp:lastPrinted>2023-01-16T05:17:40Z</cp:lastPrinted>
  <dcterms:created xsi:type="dcterms:W3CDTF">2021-12-07T10:50:50Z</dcterms:created>
  <dcterms:modified xsi:type="dcterms:W3CDTF">2025-12-18T05:02:27Z</dcterms:modified>
</cp:coreProperties>
</file>