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8" r:id="rId2"/>
    <p:sldId id="279" r:id="rId3"/>
    <p:sldId id="274" r:id="rId4"/>
    <p:sldId id="281" r:id="rId5"/>
    <p:sldId id="272" r:id="rId6"/>
    <p:sldId id="275" r:id="rId7"/>
    <p:sldId id="277" r:id="rId8"/>
    <p:sldId id="276" r:id="rId9"/>
    <p:sldId id="282" r:id="rId10"/>
    <p:sldId id="278" r:id="rId11"/>
    <p:sldId id="283" r:id="rId12"/>
  </p:sldIdLst>
  <p:sldSz cx="12192000" cy="6858000"/>
  <p:notesSz cx="9866313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9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209D1-3F28-4817-BB79-663E626D3BA0}" type="datetimeFigureOut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7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9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6226A-0996-4C29-B2EF-C003C762C0D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211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5632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6327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2513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3149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6138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7060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24332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21998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6226A-0996-4C29-B2EF-C003C762C0DA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506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3EEF2E-4228-48E8-91DA-7748EE167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471E6B6-5131-42B4-A73B-AC651D40C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AF8FCF-DA2B-4D11-BF7F-2DF757F6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5144-7EBA-4471-A148-C20C28E0B87A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D68ACE-1E57-43B7-866A-3F7944D6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81ECEF-C191-467B-83EF-4316B42D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9481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36EEC0-0C6C-4CDF-9C57-B5BB72F7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635161-3435-434F-ADFF-4E5CC31DC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6D4C78-D738-49E4-B4CA-2A01DF1D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0100-FD49-47FE-BC76-46DE4BF57915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8BBCBE-CA4A-4F4F-A480-64C3D410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41AF81-5181-4ACE-A30E-6A0802E4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2829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41F30E-C09B-4E85-89D2-271B7D5D0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8BAB2F-A7BD-4CC1-A91D-A9FDA176E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609BC61-B7EA-44DD-899D-783551E93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65993-424F-4C87-BB0A-7B35A1EDE030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34C968-0F6C-4D97-B15E-BC8A7900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30C59B-2C88-447D-A7FA-AFC8C468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7AEE77-8D13-4B3D-BD8C-FD332B4E9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F6AD81-F97A-4FEB-926B-B587CB381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C0D87F-EBE4-4FFD-A392-5181ED5A7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281411-56C5-4CEE-B3D7-AB66CF586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A912-085F-466E-8B32-B20879CF21B9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75617E-B970-4BDD-AFB2-953D24DAA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8133DE-F8D6-424C-A003-0EF2BD443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687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F699E1-42A9-4049-8478-1EBB7B62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45483A-749C-4DFA-BD7B-4A00DCE94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CC78F8-DF74-4284-AC14-8F8F0EFC3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2DFB1B0-2297-4517-B1EC-93D3F7201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84917C8-D72F-45EC-B478-087220B18C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60E4EB0-3D03-4EE1-8E11-50D0985DC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E5C0-141A-49CF-8EE7-48B8ADD5EA07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92A68B-4775-45C4-9BF7-CE331D6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426EACF-C57A-4542-8445-7B35BA6C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371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693E90-874D-4E1E-9F51-360FC94D9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89EA118-3C31-4481-8473-94DB3A48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CD1C2-26DF-488E-8DDB-9808539280B3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C5FF5EB-AF88-4142-BDCE-04EFCDF69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B907AC1-ABA8-418D-BB00-977B237F6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035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E780822-65A0-4CEC-A25C-86846A68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9EB1-E3EE-4674-8E51-5AAB2015DF97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B2E48B2-D50F-41A5-A932-5766E085F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35B486-74AA-4D99-AF41-8C5547D2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156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D4BDAE-5DFB-402F-A924-03399920A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83E341-A839-498C-842E-C1E4DBFEA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6AFEE1-5C31-4B36-B091-2FAA57F55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0CF306-6B34-41AB-9DDD-B8BEBF313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987D-39C3-4EC5-80D3-D8F909A4C8BB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AC1E5C2-1788-48AB-99DC-0AA37394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20D934-CF9B-4C94-9454-BC1E40ED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9392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3B0057-E5EF-4927-91DE-6E981DA88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8CBBD6B-F5DC-4C51-808F-D9D4ADB57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851325-4A9F-4362-A9CB-A76B6FB69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7A26B5-508C-4AB4-BD3D-3E09886AC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E54E-BBD6-4CCA-AECC-8777492EEB7C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C8FB02-4582-4C88-9F36-22972C2A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29DF31-7B55-4EE0-ADD1-62A4988F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469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94E602-BF96-4014-BF34-30B171F71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8C45789-0441-46A7-B731-E391F6E27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EACF2B-94A4-4A0A-8604-123FDF2A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DC842-49A0-4F5F-84FF-810E0E29A39C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64E99B-6F08-46BE-B094-A6135362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5C937E-AE92-4037-8691-0B1FAFA7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5604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3856971-1901-4CCD-AE7B-C10B7BB0B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967AD0D-3C8E-404C-8FC6-32126AB09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494A95-BC7A-4130-AC7F-33192797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DF18-2369-4EAF-AECC-1BE874AFD7EC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954B48-52C2-497D-9188-BF123D6B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311F60-4905-47D6-89C4-F89811CF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1835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B0BB06D-AE22-4D13-8978-7677AF685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5A102F9-36D2-4A2C-9561-74A226D8A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81E102-6053-4851-87EC-755520C53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1A21E-94D3-461F-AC66-E3ADA9123B24}" type="datetime1">
              <a:rPr kumimoji="1" lang="ja-JP" altLang="en-US" smtClean="0"/>
              <a:t>2025/12/19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DA441A-59B7-48B9-B213-573DA019A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538E31-292A-4EF7-B82B-263D9601A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50CF0-D8A4-4FAD-AD4A-54140618327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18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2441137"/>
            <a:ext cx="11432344" cy="875248"/>
          </a:xfrm>
        </p:spPr>
        <p:txBody>
          <a:bodyPr>
            <a:normAutofit/>
          </a:bodyPr>
          <a:lstStyle/>
          <a:p>
            <a:r>
              <a:rPr lang="ja-JP" altLang="ja-JP" sz="4000" dirty="0"/>
              <a:t>千葉市民花火大会</a:t>
            </a:r>
            <a:r>
              <a:rPr lang="ja-JP" altLang="en-US" sz="4000" dirty="0"/>
              <a:t>広報</a:t>
            </a:r>
            <a:r>
              <a:rPr lang="ja-JP" altLang="ja-JP" sz="4000" dirty="0"/>
              <a:t>・</a:t>
            </a:r>
            <a:r>
              <a:rPr lang="ja-JP" altLang="en-US" sz="4000" dirty="0"/>
              <a:t>協賛募集</a:t>
            </a:r>
            <a:r>
              <a:rPr lang="ja-JP" altLang="ja-JP" sz="4000" dirty="0"/>
              <a:t>業務委託</a:t>
            </a:r>
            <a:endParaRPr kumimoji="1" lang="ja-JP" altLang="en-US" sz="4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3767451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/>
              <a:t>１．事業者の能力評価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32A65C3-C82E-4F8E-B4CA-6EB2EF3B22C3}"/>
              </a:ext>
            </a:extLst>
          </p:cNvPr>
          <p:cNvSpPr txBox="1">
            <a:spLocks/>
          </p:cNvSpPr>
          <p:nvPr/>
        </p:nvSpPr>
        <p:spPr>
          <a:xfrm>
            <a:off x="379828" y="1146688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/>
              <a:t>企画提案書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ECB93886-5B8B-47F1-88C9-ED3E311BDDFC}"/>
              </a:ext>
            </a:extLst>
          </p:cNvPr>
          <p:cNvSpPr txBox="1">
            <a:spLocks/>
          </p:cNvSpPr>
          <p:nvPr/>
        </p:nvSpPr>
        <p:spPr>
          <a:xfrm>
            <a:off x="379828" y="354752"/>
            <a:ext cx="11432344" cy="582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dirty="0"/>
              <a:t>様式第８号</a:t>
            </a:r>
          </a:p>
        </p:txBody>
      </p:sp>
    </p:spTree>
    <p:extLst>
      <p:ext uri="{BB962C8B-B14F-4D97-AF65-F5344CB8AC3E}">
        <p14:creationId xmlns:p14="http://schemas.microsoft.com/office/powerpoint/2010/main" val="277073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r>
              <a:rPr lang="ja-JP" altLang="en-US" sz="2000" dirty="0"/>
              <a:t>　　　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１．（１）実施体制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C590F0B0-8CB1-C32A-B334-560B451FC95A}"/>
              </a:ext>
            </a:extLst>
          </p:cNvPr>
          <p:cNvSpPr txBox="1">
            <a:spLocks/>
          </p:cNvSpPr>
          <p:nvPr/>
        </p:nvSpPr>
        <p:spPr>
          <a:xfrm>
            <a:off x="379828" y="1083921"/>
            <a:ext cx="6682154" cy="52724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/>
              <a:t>（組織図）</a:t>
            </a:r>
            <a:endParaRPr lang="en-US" altLang="ja-JP" sz="1800"/>
          </a:p>
          <a:p>
            <a:pPr algn="l"/>
            <a:endParaRPr lang="ja-JP" altLang="en-US" sz="1800" dirty="0"/>
          </a:p>
        </p:txBody>
      </p:sp>
      <p:sp>
        <p:nvSpPr>
          <p:cNvPr id="10" name="字幕 2">
            <a:extLst>
              <a:ext uri="{FF2B5EF4-FFF2-40B4-BE49-F238E27FC236}">
                <a16:creationId xmlns:a16="http://schemas.microsoft.com/office/drawing/2014/main" id="{FF5E0073-EC3E-8DB2-F8E6-EDCCAAA0DAA7}"/>
              </a:ext>
            </a:extLst>
          </p:cNvPr>
          <p:cNvSpPr txBox="1">
            <a:spLocks/>
          </p:cNvSpPr>
          <p:nvPr/>
        </p:nvSpPr>
        <p:spPr>
          <a:xfrm>
            <a:off x="7174522" y="1082283"/>
            <a:ext cx="4637650" cy="52740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/>
              <a:t>（役割）</a:t>
            </a:r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endParaRPr lang="ja-JP" alt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B6709ED-DD5E-FF22-6DE0-A352543E9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36" y="1494936"/>
            <a:ext cx="4915036" cy="10849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作成上の注意（Ａ４判、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横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置き、片面１枚、図・表の使用は可）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共同企業体（複数団体）で提案する場合は、代表団体及び構成団体を含む図を記載してください。</a:t>
            </a:r>
            <a:endParaRPr 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</p:spTree>
    <p:extLst>
      <p:ext uri="{BB962C8B-B14F-4D97-AF65-F5344CB8AC3E}">
        <p14:creationId xmlns:p14="http://schemas.microsoft.com/office/powerpoint/2010/main" val="192614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r>
              <a:rPr lang="ja-JP" altLang="en-US" sz="2000" dirty="0"/>
              <a:t>　　　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１．（１）実施体制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5CC061BE-5B1F-91DE-0512-125F7181E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252873"/>
              </p:ext>
            </p:extLst>
          </p:nvPr>
        </p:nvGraphicFramePr>
        <p:xfrm>
          <a:off x="691691" y="967246"/>
          <a:ext cx="10662109" cy="5330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9591">
                  <a:extLst>
                    <a:ext uri="{9D8B030D-6E8A-4147-A177-3AD203B41FA5}">
                      <a16:colId xmlns:a16="http://schemas.microsoft.com/office/drawing/2014/main" val="3690390244"/>
                    </a:ext>
                  </a:extLst>
                </a:gridCol>
                <a:gridCol w="1834446">
                  <a:extLst>
                    <a:ext uri="{9D8B030D-6E8A-4147-A177-3AD203B41FA5}">
                      <a16:colId xmlns:a16="http://schemas.microsoft.com/office/drawing/2014/main" val="400172706"/>
                    </a:ext>
                  </a:extLst>
                </a:gridCol>
                <a:gridCol w="1834446">
                  <a:extLst>
                    <a:ext uri="{9D8B030D-6E8A-4147-A177-3AD203B41FA5}">
                      <a16:colId xmlns:a16="http://schemas.microsoft.com/office/drawing/2014/main" val="590218298"/>
                    </a:ext>
                  </a:extLst>
                </a:gridCol>
                <a:gridCol w="5273626">
                  <a:extLst>
                    <a:ext uri="{9D8B030D-6E8A-4147-A177-3AD203B41FA5}">
                      <a16:colId xmlns:a16="http://schemas.microsoft.com/office/drawing/2014/main" val="3251360642"/>
                    </a:ext>
                  </a:extLst>
                </a:gridCol>
              </a:tblGrid>
              <a:tr h="267369">
                <a:tc rowSpan="2">
                  <a:txBody>
                    <a:bodyPr/>
                    <a:lstStyle/>
                    <a:p>
                      <a:pPr algn="just"/>
                      <a:r>
                        <a:rPr lang="ja-JP" sz="1600" kern="100" dirty="0">
                          <a:effectLst/>
                        </a:rPr>
                        <a:t>業務項目</a:t>
                      </a:r>
                      <a:endParaRPr lang="ja-JP" sz="16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671" marR="65671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endParaRPr lang="en-US" altLang="ja-JP" sz="1600" kern="100" dirty="0">
                        <a:effectLst/>
                      </a:endParaRPr>
                    </a:p>
                    <a:p>
                      <a:pPr algn="just"/>
                      <a:r>
                        <a:rPr lang="ja-JP" sz="1600" kern="100" dirty="0">
                          <a:effectLst/>
                        </a:rPr>
                        <a:t>業務担当</a:t>
                      </a:r>
                      <a:endParaRPr lang="en-US" altLang="ja-JP" sz="1600" kern="100" dirty="0">
                        <a:effectLst/>
                      </a:endParaRPr>
                    </a:p>
                    <a:p>
                      <a:pPr algn="just"/>
                      <a:endParaRPr lang="ja-JP" sz="16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671" marR="65671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ja-JP" altLang="en-US" sz="1600" kern="100" dirty="0">
                          <a:effectLst/>
                        </a:rPr>
                        <a:t>・</a:t>
                      </a:r>
                      <a:r>
                        <a:rPr lang="ja-JP" sz="1600" kern="100" dirty="0">
                          <a:effectLst/>
                        </a:rPr>
                        <a:t>業務内容（従事する内容を具体的に明記）</a:t>
                      </a:r>
                      <a:endParaRPr lang="en-US" altLang="ja-JP" sz="1600" kern="100" dirty="0">
                        <a:effectLst/>
                      </a:endParaRPr>
                    </a:p>
                    <a:p>
                      <a:pPr algn="just"/>
                      <a:r>
                        <a:rPr kumimoji="1" lang="ja-JP" alt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・</a:t>
                      </a:r>
                      <a:r>
                        <a:rPr kumimoji="1" lang="ja-JP" altLang="ja-JP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担当チーム等の特徴</a:t>
                      </a:r>
                      <a:r>
                        <a:rPr kumimoji="1" lang="ja-JP" alt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及び</a:t>
                      </a:r>
                      <a:r>
                        <a:rPr kumimoji="1" lang="ja-JP" altLang="ja-JP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強みを記載すること</a:t>
                      </a:r>
                      <a:endParaRPr lang="ja-JP" sz="16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671" marR="6567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0382896"/>
                  </a:ext>
                </a:extLst>
              </a:tr>
              <a:tr h="35248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sz="1600" kern="100" dirty="0">
                          <a:effectLst/>
                        </a:rPr>
                        <a:t>責任者</a:t>
                      </a:r>
                      <a:endParaRPr lang="ja-JP" sz="16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671" marR="6567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600" kern="100" dirty="0">
                          <a:effectLst/>
                        </a:rPr>
                        <a:t>従事者（含業者）</a:t>
                      </a:r>
                      <a:endParaRPr lang="ja-JP" sz="16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671" marR="65671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169292"/>
                  </a:ext>
                </a:extLst>
              </a:tr>
              <a:tr h="1005955">
                <a:tc>
                  <a:txBody>
                    <a:bodyPr/>
                    <a:lstStyle/>
                    <a:p>
                      <a:pPr algn="just"/>
                      <a:r>
                        <a:rPr lang="ja-JP" sz="1600" kern="100" dirty="0">
                          <a:effectLst/>
                        </a:rPr>
                        <a:t>全体統括</a:t>
                      </a:r>
                      <a:endParaRPr lang="ja-JP" sz="16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671" marR="65671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5237941"/>
                  </a:ext>
                </a:extLst>
              </a:tr>
              <a:tr h="1665888">
                <a:tc>
                  <a:txBody>
                    <a:bodyPr/>
                    <a:lstStyle/>
                    <a:p>
                      <a:pPr algn="just"/>
                      <a:r>
                        <a:rPr lang="ja-JP" sz="1600" kern="100" dirty="0">
                          <a:effectLst/>
                        </a:rPr>
                        <a:t>広報業務</a:t>
                      </a:r>
                      <a:endParaRPr lang="ja-JP" sz="16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671" marR="65671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837110263"/>
                  </a:ext>
                </a:extLst>
              </a:tr>
              <a:tr h="1574276">
                <a:tc>
                  <a:txBody>
                    <a:bodyPr/>
                    <a:lstStyle/>
                    <a:p>
                      <a:pPr algn="just"/>
                      <a:r>
                        <a:rPr lang="ja-JP" sz="1600" kern="100" dirty="0">
                          <a:effectLst/>
                        </a:rPr>
                        <a:t>協賛募集業務</a:t>
                      </a:r>
                      <a:endParaRPr lang="ja-JP" sz="16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671" marR="65671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endParaRPr lang="ja-JP" sz="1600" kern="100" dirty="0">
                        <a:effectLst/>
                        <a:latin typeface="+mn-lt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777201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9206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8764172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r>
              <a:rPr lang="ja-JP" altLang="en-US" sz="2000" dirty="0"/>
              <a:t>　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5022166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１．（２）応募者の業務実績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59F5E7-DDF0-4F9F-BD43-EEF2B2FF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48654DF4-776C-72EA-2145-7A39BA9DEFFC}"/>
              </a:ext>
            </a:extLst>
          </p:cNvPr>
          <p:cNvSpPr txBox="1">
            <a:spLocks/>
          </p:cNvSpPr>
          <p:nvPr/>
        </p:nvSpPr>
        <p:spPr>
          <a:xfrm>
            <a:off x="6790006" y="534571"/>
            <a:ext cx="5022166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000" dirty="0">
                <a:solidFill>
                  <a:srgbClr val="FF0000"/>
                </a:solidFill>
              </a:rPr>
              <a:t>※6</a:t>
            </a:r>
            <a:r>
              <a:rPr lang="ja-JP" altLang="en-US" sz="2000" dirty="0">
                <a:solidFill>
                  <a:srgbClr val="FF0000"/>
                </a:solidFill>
              </a:rPr>
              <a:t>件以上記載する場合は本ページを複写して使用すること</a:t>
            </a: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55AF21F0-1C4C-CDA6-6B84-A1A1F70ACA19}"/>
              </a:ext>
            </a:extLst>
          </p:cNvPr>
          <p:cNvGraphicFramePr>
            <a:graphicFrameLocks noGrp="1"/>
          </p:cNvGraphicFramePr>
          <p:nvPr/>
        </p:nvGraphicFramePr>
        <p:xfrm>
          <a:off x="407963" y="945586"/>
          <a:ext cx="11217980" cy="5128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907">
                  <a:extLst>
                    <a:ext uri="{9D8B030D-6E8A-4147-A177-3AD203B41FA5}">
                      <a16:colId xmlns:a16="http://schemas.microsoft.com/office/drawing/2014/main" val="2158480123"/>
                    </a:ext>
                  </a:extLst>
                </a:gridCol>
                <a:gridCol w="1420653">
                  <a:extLst>
                    <a:ext uri="{9D8B030D-6E8A-4147-A177-3AD203B41FA5}">
                      <a16:colId xmlns:a16="http://schemas.microsoft.com/office/drawing/2014/main" val="3072471534"/>
                    </a:ext>
                  </a:extLst>
                </a:gridCol>
                <a:gridCol w="1831563">
                  <a:extLst>
                    <a:ext uri="{9D8B030D-6E8A-4147-A177-3AD203B41FA5}">
                      <a16:colId xmlns:a16="http://schemas.microsoft.com/office/drawing/2014/main" val="2220346867"/>
                    </a:ext>
                  </a:extLst>
                </a:gridCol>
                <a:gridCol w="5823857">
                  <a:extLst>
                    <a:ext uri="{9D8B030D-6E8A-4147-A177-3AD203B41FA5}">
                      <a16:colId xmlns:a16="http://schemas.microsoft.com/office/drawing/2014/main" val="1817962459"/>
                    </a:ext>
                  </a:extLst>
                </a:gridCol>
              </a:tblGrid>
              <a:tr h="3748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業務名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発注者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契約金額（千円）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履行期間及び業務内容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000179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079356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81396701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861994279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22720427"/>
                  </a:ext>
                </a:extLst>
              </a:tr>
              <a:tr h="950750"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履行期間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</a:p>
                    <a:p>
                      <a:pPr algn="l"/>
                      <a:r>
                        <a:rPr kumimoji="1" lang="en-US" altLang="ja-JP" sz="1600" dirty="0">
                          <a:latin typeface="+mn-lt"/>
                        </a:rPr>
                        <a:t>【</a:t>
                      </a:r>
                      <a:r>
                        <a:rPr kumimoji="1" lang="ja-JP" altLang="en-US" sz="1600" dirty="0">
                          <a:latin typeface="+mn-lt"/>
                        </a:rPr>
                        <a:t>業務内容</a:t>
                      </a:r>
                      <a:r>
                        <a:rPr kumimoji="1" lang="en-US" altLang="ja-JP" sz="1600" dirty="0">
                          <a:latin typeface="+mn-lt"/>
                        </a:rPr>
                        <a:t>】</a:t>
                      </a:r>
                      <a:endParaRPr kumimoji="1" lang="ja-JP" altLang="en-US" sz="1600" dirty="0">
                        <a:latin typeface="+mn-lt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41112583"/>
                  </a:ext>
                </a:extLst>
              </a:tr>
            </a:tbl>
          </a:graphicData>
        </a:graphic>
      </p:graphicFrame>
      <p:sp>
        <p:nvSpPr>
          <p:cNvPr id="9" name="タイトル 1">
            <a:extLst>
              <a:ext uri="{FF2B5EF4-FFF2-40B4-BE49-F238E27FC236}">
                <a16:creationId xmlns:a16="http://schemas.microsoft.com/office/drawing/2014/main" id="{C12A4C02-B08D-13FE-CF16-7741F62C811E}"/>
              </a:ext>
            </a:extLst>
          </p:cNvPr>
          <p:cNvSpPr txBox="1">
            <a:spLocks/>
          </p:cNvSpPr>
          <p:nvPr/>
        </p:nvSpPr>
        <p:spPr>
          <a:xfrm>
            <a:off x="340053" y="6074229"/>
            <a:ext cx="11217979" cy="647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" algn="l"/>
            <a:r>
              <a:rPr lang="ja-JP" altLang="ja-JP" sz="1200" b="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（注）１　同種業務とは「</a:t>
            </a:r>
            <a:r>
              <a:rPr lang="ja-JP" altLang="ja-JP" sz="1200" b="0" kern="100" dirty="0">
                <a:effectLst/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自治体又は自治体を含む実行委員会が開催する</a:t>
            </a:r>
            <a:r>
              <a:rPr lang="ja-JP" altLang="en-US" sz="1200" b="0" kern="100" dirty="0">
                <a:effectLst/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イベント</a:t>
            </a:r>
            <a:r>
              <a:rPr lang="ja-JP" altLang="ja-JP" sz="1200" b="0" kern="100" dirty="0">
                <a:effectLst/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に係る</a:t>
            </a:r>
            <a:r>
              <a:rPr lang="ja-JP" altLang="en-US" sz="1200" b="0" kern="100" dirty="0">
                <a:effectLst/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広報及び協賛</a:t>
            </a:r>
            <a:r>
              <a:rPr lang="ja-JP" altLang="ja-JP" sz="1200" b="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業務」とする。</a:t>
            </a:r>
            <a:endParaRPr lang="en-US" altLang="ja-JP" sz="1200" b="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635" algn="l"/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２　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類似業務とは「民間事業者が開催する花火大会</a:t>
            </a:r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や</a:t>
            </a:r>
            <a:r>
              <a:rPr lang="ja-JP" altLang="en-US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イベント等</a:t>
            </a:r>
            <a:r>
              <a:rPr lang="ja-JP" altLang="ja-JP" sz="1200" kern="10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に係る</a:t>
            </a:r>
            <a:r>
              <a:rPr lang="ja-JP" altLang="en-US" sz="1200" b="0" kern="100">
                <a:effectLst/>
                <a:latin typeface="游明朝" panose="02020400000000000000" pitchFamily="18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広報及び協賛</a:t>
            </a:r>
            <a:r>
              <a:rPr lang="ja-JP" altLang="ja-JP" sz="1200" kern="10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業務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」とする。</a:t>
            </a:r>
            <a:endParaRPr lang="en-US" altLang="ja-JP" sz="12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635" algn="l"/>
            <a:r>
              <a:rPr lang="ja-JP" altLang="en-US" sz="12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３　自社</a:t>
            </a:r>
            <a:r>
              <a:rPr lang="ja-JP" altLang="ja-JP" sz="12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が実施する業務の場合は、「履行期間」を「業務期間」と読み替える。</a:t>
            </a:r>
            <a:endParaRPr lang="ja-JP" altLang="en-US" sz="12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B866F81-130B-02B1-B01D-216D0413C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307" y="1547937"/>
            <a:ext cx="4915036" cy="148917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作成上の注意（Ａ４判、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横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置き、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両面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１</a:t>
            </a:r>
            <a:r>
              <a:rPr lang="ja-JP" altLang="en-US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枚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記載内容に提案者及び協力会社の社名等がある場合は、伏字を用いる等、社名が判別できないように記載すること。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altLang="en-US" sz="11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契約書や仕様書の写し等の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挙証資料は、別添とし、各業務につき３部提出すること。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</p:spTree>
    <p:extLst>
      <p:ext uri="{BB962C8B-B14F-4D97-AF65-F5344CB8AC3E}">
        <p14:creationId xmlns:p14="http://schemas.microsoft.com/office/powerpoint/2010/main" val="2860914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2441137"/>
            <a:ext cx="11432344" cy="875248"/>
          </a:xfrm>
        </p:spPr>
        <p:txBody>
          <a:bodyPr>
            <a:normAutofit/>
          </a:bodyPr>
          <a:lstStyle/>
          <a:p>
            <a:r>
              <a:rPr lang="ja-JP" altLang="ja-JP" sz="4000" dirty="0"/>
              <a:t>千葉市民花火大会</a:t>
            </a:r>
            <a:r>
              <a:rPr lang="ja-JP" altLang="en-US" sz="4000" dirty="0"/>
              <a:t>広報・協賛募集業務</a:t>
            </a:r>
            <a:r>
              <a:rPr lang="ja-JP" altLang="ja-JP" sz="4000" dirty="0"/>
              <a:t>委託</a:t>
            </a:r>
            <a:endParaRPr kumimoji="1" lang="ja-JP" altLang="en-US" sz="4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3767451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>
                <a:latin typeface="游ゴシック Light" panose="020B0300000000000000" pitchFamily="50" charset="-128"/>
                <a:ea typeface="游ゴシック Light" panose="020B0300000000000000" pitchFamily="50" charset="-128"/>
              </a:rPr>
              <a:t>２．</a:t>
            </a:r>
            <a:r>
              <a:rPr lang="ja-JP" altLang="en-US" sz="4000" dirty="0">
                <a:latin typeface="游ゴシック Light" panose="020B0300000000000000" pitchFamily="50" charset="-128"/>
                <a:ea typeface="游ゴシック Light" panose="020B0300000000000000" pitchFamily="50" charset="-128"/>
              </a:rPr>
              <a:t>企画・運営能力評価</a:t>
            </a:r>
            <a:endParaRPr lang="ja-JP" altLang="en-US" sz="4000" dirty="0">
              <a:latin typeface="游ゴシック Light" panose="020B0300000000000000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32A65C3-C82E-4F8E-B4CA-6EB2EF3B22C3}"/>
              </a:ext>
            </a:extLst>
          </p:cNvPr>
          <p:cNvSpPr txBox="1">
            <a:spLocks/>
          </p:cNvSpPr>
          <p:nvPr/>
        </p:nvSpPr>
        <p:spPr>
          <a:xfrm>
            <a:off x="379828" y="1146688"/>
            <a:ext cx="11432344" cy="87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/>
              <a:t>企画提案書</a:t>
            </a:r>
          </a:p>
        </p:txBody>
      </p:sp>
    </p:spTree>
    <p:extLst>
      <p:ext uri="{BB962C8B-B14F-4D97-AF65-F5344CB8AC3E}">
        <p14:creationId xmlns:p14="http://schemas.microsoft.com/office/powerpoint/2010/main" val="2581506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２．（１）業務実施方針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F03DB76-347C-70BF-2495-329D5399C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36" y="1197429"/>
            <a:ext cx="4915036" cy="10774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作成上の注意（Ａ４判、</a:t>
            </a:r>
            <a:r>
              <a:rPr lang="ja-JP" altLang="en-US" sz="1100" b="1" kern="100" dirty="0"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横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置き、片面１枚、図・表の使用は可）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本事業の目的、趣旨等を踏まえ、本業務委託の業務実施方針について、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基本的な考え方や取り組み方針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を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してください。</a:t>
            </a:r>
          </a:p>
          <a:p>
            <a:pPr marL="133350" algn="just"/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9EC1D6F-D3FF-AF45-1C4B-D50235E680C1}"/>
              </a:ext>
            </a:extLst>
          </p:cNvPr>
          <p:cNvSpPr/>
          <p:nvPr/>
        </p:nvSpPr>
        <p:spPr>
          <a:xfrm>
            <a:off x="379828" y="1055914"/>
            <a:ext cx="11071943" cy="52675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498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２．（２）工程計画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23840CA-115B-3F05-08B6-DADC129EF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112" y="1185071"/>
            <a:ext cx="4914000" cy="1503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作成上の注意（Ａ４判、横置き、片面１枚、図・表の使用は可）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133350" algn="just"/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提案者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が想定する本業務委託の実施スケジュールを記載してください。</a:t>
            </a:r>
          </a:p>
          <a:p>
            <a:pPr marL="133350" indent="133350" algn="just"/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その際、仕様書の実施内容を参考のうえ、作業項目ごとに、当該作業の実施時期を明示してください。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133350" algn="just"/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なお、「２．（３）各種メディアを活用した広報活動について」に記載する実施項目を含めること。</a:t>
            </a:r>
            <a:endParaRPr 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266700" indent="-133350" algn="just"/>
            <a:r>
              <a:rPr lang="en-US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5E9D6E6-D546-D119-EC2E-64AEFCC91B72}"/>
              </a:ext>
            </a:extLst>
          </p:cNvPr>
          <p:cNvSpPr/>
          <p:nvPr/>
        </p:nvSpPr>
        <p:spPr>
          <a:xfrm>
            <a:off x="379828" y="1055914"/>
            <a:ext cx="11071943" cy="52675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34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4A2BB2B-7191-4092-6E2E-2CEE7361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9DC1A085-2880-8FD4-825F-F391676815A9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２．（３）各種メディアを活用した広報活動</a:t>
            </a: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A249CC75-E707-3663-3C2B-25793BA80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926557"/>
              </p:ext>
            </p:extLst>
          </p:nvPr>
        </p:nvGraphicFramePr>
        <p:xfrm>
          <a:off x="575187" y="945587"/>
          <a:ext cx="10778613" cy="55858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2691">
                  <a:extLst>
                    <a:ext uri="{9D8B030D-6E8A-4147-A177-3AD203B41FA5}">
                      <a16:colId xmlns:a16="http://schemas.microsoft.com/office/drawing/2014/main" val="2676712627"/>
                    </a:ext>
                  </a:extLst>
                </a:gridCol>
                <a:gridCol w="1031350">
                  <a:extLst>
                    <a:ext uri="{9D8B030D-6E8A-4147-A177-3AD203B41FA5}">
                      <a16:colId xmlns:a16="http://schemas.microsoft.com/office/drawing/2014/main" val="2117086380"/>
                    </a:ext>
                  </a:extLst>
                </a:gridCol>
                <a:gridCol w="3620002">
                  <a:extLst>
                    <a:ext uri="{9D8B030D-6E8A-4147-A177-3AD203B41FA5}">
                      <a16:colId xmlns:a16="http://schemas.microsoft.com/office/drawing/2014/main" val="3836786952"/>
                    </a:ext>
                  </a:extLst>
                </a:gridCol>
                <a:gridCol w="3374570">
                  <a:extLst>
                    <a:ext uri="{9D8B030D-6E8A-4147-A177-3AD203B41FA5}">
                      <a16:colId xmlns:a16="http://schemas.microsoft.com/office/drawing/2014/main" val="2278264584"/>
                    </a:ext>
                  </a:extLst>
                </a:gridCol>
              </a:tblGrid>
              <a:tr h="404242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実施項目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669" marR="6366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実施時期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669" marR="6366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実施内容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669" marR="6366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活用コンテンツ</a:t>
                      </a:r>
                      <a:r>
                        <a:rPr lang="ja-JP" altLang="en-US" sz="1400" kern="100" dirty="0">
                          <a:effectLst/>
                        </a:rPr>
                        <a:t>（理由も記載すること）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669" marR="6366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266192"/>
                  </a:ext>
                </a:extLst>
              </a:tr>
              <a:tr h="614663">
                <a:tc gridSpan="4">
                  <a:txBody>
                    <a:bodyPr/>
                    <a:lstStyle/>
                    <a:p>
                      <a:pPr algn="just"/>
                      <a:r>
                        <a:rPr lang="ja-JP" altLang="en-US" sz="1400" kern="100" dirty="0">
                          <a:effectLst/>
                        </a:rPr>
                        <a:t>「千葉開府</a:t>
                      </a:r>
                      <a:r>
                        <a:rPr lang="en-US" altLang="ja-JP" sz="1400" kern="100" dirty="0">
                          <a:effectLst/>
                        </a:rPr>
                        <a:t>900</a:t>
                      </a:r>
                      <a:r>
                        <a:rPr lang="ja-JP" altLang="en-US" sz="1400" kern="100" dirty="0">
                          <a:effectLst/>
                        </a:rPr>
                        <a:t>年」を記念した花火大会の</a:t>
                      </a:r>
                      <a:r>
                        <a:rPr lang="en-US" altLang="ja-JP" sz="1400" kern="100" dirty="0">
                          <a:effectLst/>
                        </a:rPr>
                        <a:t>PR</a:t>
                      </a:r>
                      <a:r>
                        <a:rPr lang="ja-JP" altLang="en-US" sz="1400" kern="100">
                          <a:effectLst/>
                        </a:rPr>
                        <a:t>であることを</a:t>
                      </a:r>
                      <a:r>
                        <a:rPr lang="ja-JP" altLang="en-US" sz="1400" kern="100" dirty="0">
                          <a:effectLst/>
                        </a:rPr>
                        <a:t>前提に、以下のア～キについて提案してください。</a:t>
                      </a:r>
                      <a:endParaRPr lang="ja-JP" sz="1400" kern="100" dirty="0">
                        <a:solidFill>
                          <a:schemeClr val="bg1"/>
                        </a:solidFill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897975"/>
                  </a:ext>
                </a:extLst>
              </a:tr>
              <a:tr h="1080807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ア</a:t>
                      </a:r>
                      <a:r>
                        <a:rPr lang="ja-JP" altLang="en-US" sz="1400" kern="100" dirty="0">
                          <a:effectLst/>
                        </a:rPr>
                        <a:t>．</a:t>
                      </a:r>
                      <a:r>
                        <a:rPr lang="ja-JP" sz="1400" kern="100" dirty="0">
                          <a:effectLst/>
                        </a:rPr>
                        <a:t>ポスターの製作</a:t>
                      </a:r>
                      <a:r>
                        <a:rPr lang="ja-JP" altLang="en-US" sz="1400" kern="100" dirty="0">
                          <a:effectLst/>
                        </a:rPr>
                        <a:t>・配布</a:t>
                      </a:r>
                      <a:endParaRPr lang="en-US" altLang="ja-JP" sz="1400" kern="100" dirty="0">
                        <a:effectLst/>
                      </a:endParaRPr>
                    </a:p>
                    <a:p>
                      <a:pPr algn="just"/>
                      <a:r>
                        <a:rPr lang="en-US" altLang="ja-JP" sz="1200" dirty="0">
                          <a:solidFill>
                            <a:schemeClr val="bg1"/>
                          </a:solidFill>
                        </a:rPr>
                        <a:t>※</a:t>
                      </a:r>
                      <a:r>
                        <a:rPr lang="ja-JP" altLang="en-US" sz="1200" dirty="0">
                          <a:solidFill>
                            <a:schemeClr val="bg1"/>
                          </a:solidFill>
                        </a:rPr>
                        <a:t>主な配布先候補と配布部数を含めて提案してください。</a:t>
                      </a:r>
                      <a:endParaRPr lang="ja-JP" sz="1400" kern="100" dirty="0">
                        <a:solidFill>
                          <a:schemeClr val="bg1"/>
                        </a:solidFill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86608162"/>
                  </a:ext>
                </a:extLst>
              </a:tr>
              <a:tr h="1134815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イ</a:t>
                      </a:r>
                      <a:r>
                        <a:rPr lang="ja-JP" altLang="en-US" sz="1400" kern="100" dirty="0">
                          <a:effectLst/>
                        </a:rPr>
                        <a:t>．</a:t>
                      </a:r>
                      <a:r>
                        <a:rPr lang="ja-JP" sz="1400" kern="100" dirty="0">
                          <a:effectLst/>
                        </a:rPr>
                        <a:t>チラシの製作</a:t>
                      </a:r>
                      <a:r>
                        <a:rPr lang="ja-JP" altLang="en-US" sz="1400" kern="100" dirty="0">
                          <a:effectLst/>
                        </a:rPr>
                        <a:t>・配布</a:t>
                      </a:r>
                      <a:endParaRPr lang="en-US" altLang="ja-JP" sz="1400" kern="100" dirty="0">
                        <a:effectLst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dirty="0">
                          <a:solidFill>
                            <a:schemeClr val="bg1"/>
                          </a:solidFill>
                        </a:rPr>
                        <a:t>※</a:t>
                      </a:r>
                      <a:r>
                        <a:rPr lang="ja-JP" altLang="en-US" sz="1200" dirty="0">
                          <a:solidFill>
                            <a:schemeClr val="bg1"/>
                          </a:solidFill>
                        </a:rPr>
                        <a:t>主な配布先候補と配布部数を含めて提案してください。</a:t>
                      </a:r>
                      <a:endParaRPr lang="ja-JP" altLang="ja-JP" sz="1600" kern="100" dirty="0">
                        <a:solidFill>
                          <a:schemeClr val="bg1"/>
                        </a:solidFill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649040471"/>
                  </a:ext>
                </a:extLst>
              </a:tr>
              <a:tr h="968829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ウ</a:t>
                      </a:r>
                      <a:r>
                        <a:rPr lang="ja-JP" altLang="en-US" sz="1400" kern="100" dirty="0">
                          <a:effectLst/>
                        </a:rPr>
                        <a:t>．</a:t>
                      </a:r>
                      <a:r>
                        <a:rPr lang="ja-JP" sz="1400" kern="100" dirty="0">
                          <a:effectLst/>
                        </a:rPr>
                        <a:t>大会プログラムの製作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530989069"/>
                  </a:ext>
                </a:extLst>
              </a:tr>
              <a:tr h="1382486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エ</a:t>
                      </a:r>
                      <a:r>
                        <a:rPr lang="ja-JP" altLang="en-US" sz="1400" kern="100" dirty="0">
                          <a:effectLst/>
                        </a:rPr>
                        <a:t>．</a:t>
                      </a:r>
                      <a:r>
                        <a:rPr lang="ja-JP" sz="1400" kern="100" dirty="0">
                          <a:effectLst/>
                        </a:rPr>
                        <a:t>公式ホームページの企画・運用</a:t>
                      </a:r>
                      <a:endParaRPr lang="en-US" altLang="ja-JP" sz="1400" kern="100" dirty="0">
                        <a:effectLst/>
                      </a:endParaRPr>
                    </a:p>
                    <a:p>
                      <a:pPr algn="just"/>
                      <a:r>
                        <a:rPr lang="en-US" altLang="ja-JP" sz="1200" b="1" dirty="0">
                          <a:solidFill>
                            <a:schemeClr val="bg1"/>
                          </a:solidFill>
                        </a:rPr>
                        <a:t>※</a:t>
                      </a:r>
                      <a:r>
                        <a:rPr lang="ja-JP" altLang="en-US" sz="1200" b="1" dirty="0">
                          <a:solidFill>
                            <a:schemeClr val="bg1"/>
                          </a:solidFill>
                        </a:rPr>
                        <a:t>仕様、構成、活用イメージを含めて提案してください。</a:t>
                      </a:r>
                      <a:endParaRPr lang="ja-JP" sz="1200" b="1" kern="100" dirty="0">
                        <a:solidFill>
                          <a:schemeClr val="bg1"/>
                        </a:solidFill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761570092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10B30D39-0583-411C-ADA7-AC2A62920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137" y="2305346"/>
            <a:ext cx="4911725" cy="11035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</a:t>
            </a:r>
            <a:r>
              <a:rPr lang="ja-JP" altLang="en-US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（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図・表の使用は可）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133350" algn="just"/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ア～キの他、</a:t>
            </a:r>
            <a:r>
              <a:rPr lang="ja-JP" altLang="en-US" sz="11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提案者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が想定する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業務がある場合は、本ページを複写し、実施項目「ク</a:t>
            </a:r>
            <a:r>
              <a:rPr lang="en-US" alt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.</a:t>
            </a:r>
            <a:r>
              <a:rPr lang="ja-JP" altLang="en-US" sz="11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〇〇〇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」として、以降同様に記載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してください。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133350" algn="just"/>
            <a:r>
              <a:rPr lang="ja-JP" altLang="en-US" sz="11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記載欄が不足する場合は、欄を広げて記載してください。</a:t>
            </a:r>
            <a:endParaRPr 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9E1B303-633F-19FE-8A3A-6F1C755AFB59}"/>
              </a:ext>
            </a:extLst>
          </p:cNvPr>
          <p:cNvSpPr txBox="1">
            <a:spLocks/>
          </p:cNvSpPr>
          <p:nvPr/>
        </p:nvSpPr>
        <p:spPr>
          <a:xfrm>
            <a:off x="379828" y="123557"/>
            <a:ext cx="11432344" cy="41101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78819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4A2BB2B-7191-4092-6E2E-2CEE7361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9DC1A085-2880-8FD4-825F-F391676815A9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２．（３）各種メディアを活用した広報活動</a:t>
            </a: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A249CC75-E707-3663-3C2B-25793BA80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212762"/>
              </p:ext>
            </p:extLst>
          </p:nvPr>
        </p:nvGraphicFramePr>
        <p:xfrm>
          <a:off x="575187" y="1067374"/>
          <a:ext cx="10778613" cy="51671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2691">
                  <a:extLst>
                    <a:ext uri="{9D8B030D-6E8A-4147-A177-3AD203B41FA5}">
                      <a16:colId xmlns:a16="http://schemas.microsoft.com/office/drawing/2014/main" val="2676712627"/>
                    </a:ext>
                  </a:extLst>
                </a:gridCol>
                <a:gridCol w="1031350">
                  <a:extLst>
                    <a:ext uri="{9D8B030D-6E8A-4147-A177-3AD203B41FA5}">
                      <a16:colId xmlns:a16="http://schemas.microsoft.com/office/drawing/2014/main" val="2117086380"/>
                    </a:ext>
                  </a:extLst>
                </a:gridCol>
                <a:gridCol w="3620002">
                  <a:extLst>
                    <a:ext uri="{9D8B030D-6E8A-4147-A177-3AD203B41FA5}">
                      <a16:colId xmlns:a16="http://schemas.microsoft.com/office/drawing/2014/main" val="3836786952"/>
                    </a:ext>
                  </a:extLst>
                </a:gridCol>
                <a:gridCol w="3374570">
                  <a:extLst>
                    <a:ext uri="{9D8B030D-6E8A-4147-A177-3AD203B41FA5}">
                      <a16:colId xmlns:a16="http://schemas.microsoft.com/office/drawing/2014/main" val="2278264584"/>
                    </a:ext>
                  </a:extLst>
                </a:gridCol>
              </a:tblGrid>
              <a:tr h="479566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実施項目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669" marR="6366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実施時期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669" marR="6366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実施内容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669" marR="6366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活用コンテンツ</a:t>
                      </a:r>
                      <a:r>
                        <a:rPr lang="ja-JP" altLang="en-US" sz="1400" kern="100" dirty="0">
                          <a:effectLst/>
                        </a:rPr>
                        <a:t>（理由も記載すること）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3669" marR="6366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266192"/>
                  </a:ext>
                </a:extLst>
              </a:tr>
              <a:tr h="1807905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オ</a:t>
                      </a:r>
                      <a:r>
                        <a:rPr lang="ja-JP" altLang="en-US" sz="1400" kern="100" dirty="0">
                          <a:effectLst/>
                        </a:rPr>
                        <a:t>．</a:t>
                      </a:r>
                      <a:r>
                        <a:rPr lang="en-US" altLang="ja-JP" sz="1400" kern="100" dirty="0">
                          <a:effectLst/>
                        </a:rPr>
                        <a:t>Web</a:t>
                      </a:r>
                      <a:r>
                        <a:rPr lang="ja-JP" sz="1400" kern="100" dirty="0">
                          <a:effectLst/>
                        </a:rPr>
                        <a:t>・</a:t>
                      </a:r>
                      <a:r>
                        <a:rPr lang="en-US" altLang="ja-JP" sz="1400" kern="100" dirty="0">
                          <a:effectLst/>
                        </a:rPr>
                        <a:t>SNS</a:t>
                      </a:r>
                      <a:r>
                        <a:rPr lang="ja-JP" sz="1400" kern="100" dirty="0">
                          <a:effectLst/>
                        </a:rPr>
                        <a:t>や紙媒体など</a:t>
                      </a:r>
                      <a:r>
                        <a:rPr lang="ja-JP" altLang="en-US" sz="1400" kern="100" dirty="0">
                          <a:effectLst/>
                        </a:rPr>
                        <a:t>各種</a:t>
                      </a:r>
                      <a:r>
                        <a:rPr lang="ja-JP" sz="1400" kern="100" dirty="0">
                          <a:effectLst/>
                        </a:rPr>
                        <a:t>メディアを活用した戦略的な広報活動</a:t>
                      </a:r>
                      <a:endParaRPr lang="en-US" altLang="ja-JP" sz="1400" kern="100" dirty="0">
                        <a:effectLst/>
                      </a:endParaRPr>
                    </a:p>
                    <a:p>
                      <a:pPr algn="just"/>
                      <a:r>
                        <a:rPr lang="en-US" altLang="ja-JP" sz="1200" kern="100" dirty="0">
                          <a:effectLst/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ja-JP" altLang="en-US" sz="1200" kern="100" dirty="0">
                          <a:effectLst/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千葉市ゆかりの人物を含めて提案してください。</a:t>
                      </a:r>
                      <a:endParaRPr lang="ja-JP" sz="1200" kern="100" dirty="0">
                        <a:effectLst/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69178108"/>
                  </a:ext>
                </a:extLst>
              </a:tr>
              <a:tr h="1556657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カ</a:t>
                      </a:r>
                      <a:r>
                        <a:rPr lang="ja-JP" altLang="en-US" sz="1400" kern="100" dirty="0">
                          <a:effectLst/>
                        </a:rPr>
                        <a:t>．</a:t>
                      </a:r>
                      <a:r>
                        <a:rPr lang="ja-JP" sz="1400" kern="100" dirty="0">
                          <a:effectLst/>
                        </a:rPr>
                        <a:t>ステージイベントの開催</a:t>
                      </a:r>
                      <a:endParaRPr lang="en-US" altLang="ja-JP" sz="1400" kern="100" dirty="0">
                        <a:effectLst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1" dirty="0">
                          <a:solidFill>
                            <a:schemeClr val="bg1"/>
                          </a:solidFill>
                        </a:rPr>
                        <a:t>※</a:t>
                      </a:r>
                      <a:r>
                        <a:rPr lang="ja-JP" altLang="en-US" sz="1200" b="1" dirty="0">
                          <a:solidFill>
                            <a:schemeClr val="bg1"/>
                          </a:solidFill>
                        </a:rPr>
                        <a:t>花火打上げ前及び終了後の２回実施</a:t>
                      </a:r>
                      <a:endParaRPr lang="en-US" altLang="ja-JP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160284141"/>
                  </a:ext>
                </a:extLst>
              </a:tr>
              <a:tr h="1323061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キ</a:t>
                      </a:r>
                      <a:r>
                        <a:rPr lang="ja-JP" altLang="en-US" sz="1400" kern="100" dirty="0">
                          <a:effectLst/>
                        </a:rPr>
                        <a:t>．</a:t>
                      </a:r>
                      <a:r>
                        <a:rPr lang="ja-JP" sz="1400" kern="100" dirty="0">
                          <a:effectLst/>
                        </a:rPr>
                        <a:t>広報用案内図等の製作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ja-JP" sz="14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222478517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10B30D39-0583-411C-ADA7-AC2A62920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629" y="1280402"/>
            <a:ext cx="4911725" cy="11035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</a:t>
            </a:r>
            <a:r>
              <a:rPr lang="ja-JP" altLang="en-US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（</a:t>
            </a:r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図・表の使用は可）</a:t>
            </a:r>
            <a:endParaRPr lang="ja-JP" sz="1100" b="1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133350" algn="just"/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ア～キの他、</a:t>
            </a:r>
            <a:r>
              <a:rPr lang="ja-JP" altLang="en-US" sz="11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提案者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が想定する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業務がある場合は、本ページを複写し、実施項目「ク</a:t>
            </a:r>
            <a:r>
              <a:rPr lang="en-US" alt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.</a:t>
            </a:r>
            <a:r>
              <a:rPr lang="ja-JP" altLang="en-US" sz="11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〇〇〇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」として、以降同様に記載</a:t>
            </a:r>
            <a:r>
              <a:rPr lang="ja-JP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してください。</a:t>
            </a:r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indent="133350" algn="just"/>
            <a:r>
              <a:rPr lang="ja-JP" altLang="en-US" sz="11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記載欄が不足する場合は、欄を広げて記載してください。</a:t>
            </a:r>
            <a:endParaRPr 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endParaRPr lang="en-US" alt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9E1B303-633F-19FE-8A3A-6F1C755AFB59}"/>
              </a:ext>
            </a:extLst>
          </p:cNvPr>
          <p:cNvSpPr txBox="1">
            <a:spLocks/>
          </p:cNvSpPr>
          <p:nvPr/>
        </p:nvSpPr>
        <p:spPr>
          <a:xfrm>
            <a:off x="379828" y="123557"/>
            <a:ext cx="11432344" cy="41101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66148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２．（４）企業協賛募集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F0C5FECD-FBF6-5330-DBBE-4A23A52E5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251630"/>
              </p:ext>
            </p:extLst>
          </p:nvPr>
        </p:nvGraphicFramePr>
        <p:xfrm>
          <a:off x="522514" y="945588"/>
          <a:ext cx="10831286" cy="5410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2668">
                  <a:extLst>
                    <a:ext uri="{9D8B030D-6E8A-4147-A177-3AD203B41FA5}">
                      <a16:colId xmlns:a16="http://schemas.microsoft.com/office/drawing/2014/main" val="3413622033"/>
                    </a:ext>
                  </a:extLst>
                </a:gridCol>
                <a:gridCol w="1046847">
                  <a:extLst>
                    <a:ext uri="{9D8B030D-6E8A-4147-A177-3AD203B41FA5}">
                      <a16:colId xmlns:a16="http://schemas.microsoft.com/office/drawing/2014/main" val="2357846129"/>
                    </a:ext>
                  </a:extLst>
                </a:gridCol>
                <a:gridCol w="4260679">
                  <a:extLst>
                    <a:ext uri="{9D8B030D-6E8A-4147-A177-3AD203B41FA5}">
                      <a16:colId xmlns:a16="http://schemas.microsoft.com/office/drawing/2014/main" val="2272807285"/>
                    </a:ext>
                  </a:extLst>
                </a:gridCol>
                <a:gridCol w="3381092">
                  <a:extLst>
                    <a:ext uri="{9D8B030D-6E8A-4147-A177-3AD203B41FA5}">
                      <a16:colId xmlns:a16="http://schemas.microsoft.com/office/drawing/2014/main" val="3705592737"/>
                    </a:ext>
                  </a:extLst>
                </a:gridCol>
              </a:tblGrid>
              <a:tr h="414225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実施項目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実施時期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実施内容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活用コンテンツ</a:t>
                      </a:r>
                      <a:r>
                        <a:rPr lang="ja-JP" altLang="en-US" sz="1400" kern="100" dirty="0">
                          <a:effectLst/>
                        </a:rPr>
                        <a:t>（理由も記載すること）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929764"/>
                  </a:ext>
                </a:extLst>
              </a:tr>
              <a:tr h="2595364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ア</a:t>
                      </a:r>
                      <a:r>
                        <a:rPr lang="ja-JP" altLang="en-US" sz="1400" kern="100" dirty="0">
                          <a:effectLst/>
                        </a:rPr>
                        <a:t>．</a:t>
                      </a:r>
                      <a:r>
                        <a:rPr lang="ja-JP" sz="1400" kern="100" dirty="0">
                          <a:effectLst/>
                        </a:rPr>
                        <a:t>企業協賛</a:t>
                      </a:r>
                      <a:r>
                        <a:rPr lang="ja-JP" altLang="en-US" sz="1400" kern="100" dirty="0">
                          <a:effectLst/>
                        </a:rPr>
                        <a:t>獲得に向けたインセンティブ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47260268"/>
                  </a:ext>
                </a:extLst>
              </a:tr>
              <a:tr h="2401173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イ</a:t>
                      </a:r>
                      <a:r>
                        <a:rPr lang="ja-JP" altLang="en-US" sz="1400" kern="100" dirty="0">
                          <a:effectLst/>
                        </a:rPr>
                        <a:t>．企業協賛募集セールスシートの構成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276423974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147E6BEF-CB85-1AFF-FCA0-EE68BAA7F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8591" y="1459807"/>
            <a:ext cx="4911725" cy="10903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作成上の注意（図・表の使用は可）</a:t>
            </a:r>
            <a:r>
              <a:rPr lang="ja-JP" altLang="en-US" sz="1100" b="1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endParaRPr lang="en-US" altLang="ja-JP" sz="1100" b="1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indent="133350" algn="just"/>
            <a:r>
              <a:rPr lang="ja-JP" altLang="ja-JP" sz="1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企業協賛の獲得に向けたインセンティブ</a:t>
            </a:r>
            <a:r>
              <a:rPr lang="ja-JP" altLang="en-US" sz="1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の内容及び</a:t>
            </a:r>
            <a:r>
              <a:rPr lang="ja-JP" altLang="ja-JP" sz="1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企業協賛募集セールスシートの構成</a:t>
            </a:r>
            <a:r>
              <a:rPr lang="ja-JP" altLang="en-US" sz="1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について提案してください。なお、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記載欄が不足する場合は欄を広げて使用してください。</a:t>
            </a:r>
            <a:r>
              <a:rPr 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</a:p>
          <a:p>
            <a:pPr indent="133350" algn="just"/>
            <a:endParaRPr 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</p:spTree>
    <p:extLst>
      <p:ext uri="{BB962C8B-B14F-4D97-AF65-F5344CB8AC3E}">
        <p14:creationId xmlns:p14="http://schemas.microsoft.com/office/powerpoint/2010/main" val="2773365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B4125E-2BD0-4045-8F15-1400FE92A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828" y="123557"/>
            <a:ext cx="11432344" cy="411015"/>
          </a:xfrm>
        </p:spPr>
        <p:txBody>
          <a:bodyPr>
            <a:normAutofit/>
          </a:bodyPr>
          <a:lstStyle/>
          <a:p>
            <a:pPr algn="l"/>
            <a:r>
              <a:rPr lang="ja-JP" altLang="en-US" sz="2000" dirty="0"/>
              <a:t>企画提案書：</a:t>
            </a:r>
            <a:r>
              <a:rPr lang="ja-JP" altLang="ja-JP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第</a:t>
            </a:r>
            <a:r>
              <a:rPr lang="ja-JP" altLang="en-US" sz="2000" kern="100" dirty="0">
                <a:solidFill>
                  <a:srgbClr val="000000"/>
                </a:solidFill>
                <a:effectLst/>
                <a:latin typeface="+mj-ea"/>
                <a:cs typeface="Times New Roman" panose="02020603050405020304" pitchFamily="18" charset="0"/>
              </a:rPr>
              <a:t>４８回</a:t>
            </a:r>
            <a:r>
              <a:rPr lang="ja-JP" altLang="ja-JP" sz="2000" dirty="0"/>
              <a:t>千葉市民花火大会</a:t>
            </a:r>
            <a:r>
              <a:rPr lang="ja-JP" altLang="en-US" sz="2000" dirty="0"/>
              <a:t>広報・協賛募集</a:t>
            </a:r>
            <a:r>
              <a:rPr lang="ja-JP" altLang="ja-JP" sz="2000" dirty="0"/>
              <a:t>業務委託</a:t>
            </a:r>
            <a:endParaRPr kumimoji="1" lang="ja-JP" altLang="en-US" sz="20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B97D96A8-B952-446D-9858-5ABC309CB80A}"/>
              </a:ext>
            </a:extLst>
          </p:cNvPr>
          <p:cNvSpPr txBox="1">
            <a:spLocks/>
          </p:cNvSpPr>
          <p:nvPr/>
        </p:nvSpPr>
        <p:spPr>
          <a:xfrm>
            <a:off x="379828" y="534572"/>
            <a:ext cx="11432344" cy="411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２．（５）個人協賛募集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358D38-A606-48FC-BE1F-48CDCE34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50CF0-D8A4-4FAD-AD4A-541406183274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F0C5FECD-FBF6-5330-DBBE-4A23A52E5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25226"/>
              </p:ext>
            </p:extLst>
          </p:nvPr>
        </p:nvGraphicFramePr>
        <p:xfrm>
          <a:off x="522514" y="945588"/>
          <a:ext cx="10831286" cy="5410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2668">
                  <a:extLst>
                    <a:ext uri="{9D8B030D-6E8A-4147-A177-3AD203B41FA5}">
                      <a16:colId xmlns:a16="http://schemas.microsoft.com/office/drawing/2014/main" val="3413622033"/>
                    </a:ext>
                  </a:extLst>
                </a:gridCol>
                <a:gridCol w="1025075">
                  <a:extLst>
                    <a:ext uri="{9D8B030D-6E8A-4147-A177-3AD203B41FA5}">
                      <a16:colId xmlns:a16="http://schemas.microsoft.com/office/drawing/2014/main" val="2357846129"/>
                    </a:ext>
                  </a:extLst>
                </a:gridCol>
                <a:gridCol w="4282451">
                  <a:extLst>
                    <a:ext uri="{9D8B030D-6E8A-4147-A177-3AD203B41FA5}">
                      <a16:colId xmlns:a16="http://schemas.microsoft.com/office/drawing/2014/main" val="2272807285"/>
                    </a:ext>
                  </a:extLst>
                </a:gridCol>
                <a:gridCol w="3381092">
                  <a:extLst>
                    <a:ext uri="{9D8B030D-6E8A-4147-A177-3AD203B41FA5}">
                      <a16:colId xmlns:a16="http://schemas.microsoft.com/office/drawing/2014/main" val="3705592737"/>
                    </a:ext>
                  </a:extLst>
                </a:gridCol>
              </a:tblGrid>
              <a:tr h="414225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実施項目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実施時期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実施内容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活用コンテンツ</a:t>
                      </a:r>
                      <a:r>
                        <a:rPr lang="ja-JP" altLang="en-US" sz="1400" kern="100" dirty="0">
                          <a:effectLst/>
                        </a:rPr>
                        <a:t>（理由も記載すること）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929764"/>
                  </a:ext>
                </a:extLst>
              </a:tr>
              <a:tr h="2595364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ア</a:t>
                      </a:r>
                      <a:r>
                        <a:rPr lang="ja-JP" altLang="en-US" sz="1400" kern="100" dirty="0">
                          <a:effectLst/>
                        </a:rPr>
                        <a:t>．個人協賛の目標額達成に向けた活動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47260268"/>
                  </a:ext>
                </a:extLst>
              </a:tr>
              <a:tr h="2401173">
                <a:tc>
                  <a:txBody>
                    <a:bodyPr/>
                    <a:lstStyle/>
                    <a:p>
                      <a:pPr algn="just"/>
                      <a:r>
                        <a:rPr lang="ja-JP" sz="1400" kern="100" dirty="0">
                          <a:effectLst/>
                        </a:rPr>
                        <a:t>イ</a:t>
                      </a:r>
                      <a:r>
                        <a:rPr lang="ja-JP" altLang="en-US" sz="1400" kern="100" dirty="0">
                          <a:effectLst/>
                        </a:rPr>
                        <a:t>．インバウンド観光客への広報活動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4130" marR="6413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ja-JP" sz="14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276423974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694FA56C-405C-90E0-34DB-C01D609C5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020" y="1604400"/>
            <a:ext cx="4911725" cy="10903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indent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作成上の注意（図・表の使用は可）</a:t>
            </a:r>
            <a:r>
              <a:rPr lang="ja-JP" altLang="en-US" sz="1100" b="1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endParaRPr lang="en-US" altLang="ja-JP" sz="1100" b="1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indent="133350" algn="just"/>
            <a:r>
              <a:rPr lang="ja-JP" altLang="ja-JP" sz="1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個人協賛</a:t>
            </a:r>
            <a:r>
              <a:rPr lang="ja-JP" altLang="en-US" sz="1100" dirty="0">
                <a:ea typeface="ＭＳ 明朝" panose="02020609040205080304" pitchFamily="17" charset="-128"/>
                <a:cs typeface="Times New Roman" panose="02020603050405020304" pitchFamily="18" charset="0"/>
              </a:rPr>
              <a:t>及びメッセージ付個人協賛花火の</a:t>
            </a:r>
            <a:r>
              <a:rPr lang="ja-JP" altLang="ja-JP" sz="1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目標額達成に向けた活動内容</a:t>
            </a:r>
            <a:r>
              <a:rPr lang="ja-JP" altLang="en-US" sz="1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、</a:t>
            </a:r>
            <a:r>
              <a:rPr lang="ja-JP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インバウンド観光客への広報活動</a:t>
            </a:r>
            <a:r>
              <a:rPr lang="ja-JP" altLang="en-US" sz="1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について提案してください。なお、</a:t>
            </a:r>
            <a:r>
              <a:rPr lang="ja-JP" alt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記載欄が不足する場合は欄を広げて使用してください。</a:t>
            </a:r>
            <a:r>
              <a:rPr lang="en-US" sz="11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</a:p>
          <a:p>
            <a:pPr indent="133350" algn="just"/>
            <a:endParaRPr lang="ja-JP" sz="11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33350" algn="just"/>
            <a:r>
              <a:rPr lang="ja-JP" sz="1100" b="1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【本囲みは削除して使用すること】</a:t>
            </a:r>
          </a:p>
        </p:txBody>
      </p:sp>
    </p:spTree>
    <p:extLst>
      <p:ext uri="{BB962C8B-B14F-4D97-AF65-F5344CB8AC3E}">
        <p14:creationId xmlns:p14="http://schemas.microsoft.com/office/powerpoint/2010/main" val="1533967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1286</Words>
  <Application>Microsoft Office PowerPoint</Application>
  <PresentationFormat>ワイド画面</PresentationFormat>
  <Paragraphs>181</Paragraphs>
  <Slides>11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ＭＳ 明朝</vt:lpstr>
      <vt:lpstr>游ゴシック</vt:lpstr>
      <vt:lpstr>游ゴシック Light</vt:lpstr>
      <vt:lpstr>游明朝</vt:lpstr>
      <vt:lpstr>Arial</vt:lpstr>
      <vt:lpstr>Century</vt:lpstr>
      <vt:lpstr>Office テーマ</vt:lpstr>
      <vt:lpstr>千葉市民花火大会広報・協賛募集業務委託</vt:lpstr>
      <vt:lpstr>企画提案書：第４８回千葉市民花火大会広報・協賛募集業務委託　　　</vt:lpstr>
      <vt:lpstr>企画提案書：第４８回千葉市民花火大会広報・協賛募集業務委託　　　</vt:lpstr>
      <vt:lpstr>企画提案書：第４８回千葉市民花火大会広報・協賛募集業務委託　</vt:lpstr>
      <vt:lpstr>千葉市民花火大会広報・協賛募集業務委託</vt:lpstr>
      <vt:lpstr>企画提案書：第４８回千葉市民花火大会広報・協賛募集業務委託</vt:lpstr>
      <vt:lpstr>企画提案書：第４８回千葉市民花火大会広報・協賛募集業務委託</vt:lpstr>
      <vt:lpstr>PowerPoint プレゼンテーション</vt:lpstr>
      <vt:lpstr>PowerPoint プレゼンテーション</vt:lpstr>
      <vt:lpstr>企画提案書：第４８回千葉市民花火大会広報・協賛募集業務委託</vt:lpstr>
      <vt:lpstr>企画提案書：第４８回千葉市民花火大会広報・協賛募集業務委託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</dc:title>
  <dc:creator>-</dc:creator>
  <cp:lastModifiedBy>佳行 松浦</cp:lastModifiedBy>
  <cp:revision>5</cp:revision>
  <cp:lastPrinted>2023-01-16T05:17:40Z</cp:lastPrinted>
  <dcterms:created xsi:type="dcterms:W3CDTF">2021-12-07T10:50:50Z</dcterms:created>
  <dcterms:modified xsi:type="dcterms:W3CDTF">2025-12-19T03:09:35Z</dcterms:modified>
</cp:coreProperties>
</file>