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8" r:id="rId2"/>
    <p:sldId id="274" r:id="rId3"/>
    <p:sldId id="281" r:id="rId4"/>
    <p:sldId id="272" r:id="rId5"/>
    <p:sldId id="275" r:id="rId6"/>
    <p:sldId id="301" r:id="rId7"/>
    <p:sldId id="261" r:id="rId8"/>
    <p:sldId id="263" r:id="rId9"/>
    <p:sldId id="302" r:id="rId10"/>
    <p:sldId id="296" r:id="rId11"/>
    <p:sldId id="295" r:id="rId12"/>
    <p:sldId id="303" r:id="rId13"/>
    <p:sldId id="304" r:id="rId14"/>
    <p:sldId id="284" r:id="rId15"/>
    <p:sldId id="299" r:id="rId16"/>
    <p:sldId id="305" r:id="rId17"/>
    <p:sldId id="306" r:id="rId18"/>
  </p:sldIdLst>
  <p:sldSz cx="12192000" cy="6858000"/>
  <p:notesSz cx="9866313" cy="67357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275403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88629" y="0"/>
            <a:ext cx="4275403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2209D1-3F28-4817-BB79-663E626D3BA0}" type="datetimeFigureOut">
              <a:rPr kumimoji="1" lang="ja-JP" altLang="en-US" smtClean="0"/>
              <a:t>2025/12/16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913063" y="841375"/>
            <a:ext cx="4040187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6632" y="3241587"/>
            <a:ext cx="7893050" cy="265220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6397807"/>
            <a:ext cx="4275403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88629" y="6397807"/>
            <a:ext cx="4275403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16226A-0996-4C29-B2EF-C003C762C0D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52111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6226A-0996-4C29-B2EF-C003C762C0DA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5632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6226A-0996-4C29-B2EF-C003C762C0DA}" type="slidenum">
              <a:rPr kumimoji="1" lang="ja-JP" altLang="en-US" smtClean="0"/>
              <a:t>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42513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6226A-0996-4C29-B2EF-C003C762C0DA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531499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6226A-0996-4C29-B2EF-C003C762C0DA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61389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6226A-0996-4C29-B2EF-C003C762C0DA}" type="slidenum">
              <a:rPr kumimoji="1" lang="ja-JP" altLang="en-US" smtClean="0"/>
              <a:t>5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07060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20221205</a:t>
            </a:r>
            <a:r>
              <a:rPr kumimoji="1" lang="ja-JP" altLang="en-US" dirty="0"/>
              <a:t>時点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99B12-D85B-41C6-B446-4CCB831CD9C3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272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6226A-0996-4C29-B2EF-C003C762C0DA}" type="slidenum">
              <a:rPr kumimoji="1" lang="ja-JP" altLang="en-US" smtClean="0"/>
              <a:t>7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0555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6226A-0996-4C29-B2EF-C003C762C0DA}" type="slidenum">
              <a:rPr kumimoji="1" lang="ja-JP" altLang="en-US" smtClean="0"/>
              <a:t>8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155845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20221205</a:t>
            </a:r>
            <a:r>
              <a:rPr kumimoji="1" lang="ja-JP" altLang="en-US" dirty="0"/>
              <a:t>時点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99B12-D85B-41C6-B446-4CCB831CD9C3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52891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6226A-0996-4C29-B2EF-C003C762C0DA}" type="slidenum">
              <a:rPr kumimoji="1" lang="ja-JP" altLang="en-US" smtClean="0"/>
              <a:t>10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563579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6226A-0996-4C29-B2EF-C003C762C0DA}" type="slidenum">
              <a:rPr kumimoji="1" lang="ja-JP" altLang="en-US" smtClean="0"/>
              <a:t>11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891492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6226A-0996-4C29-B2EF-C003C762C0DA}" type="slidenum">
              <a:rPr kumimoji="1" lang="ja-JP" altLang="en-US" smtClean="0"/>
              <a:t>12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606761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6226A-0996-4C29-B2EF-C003C762C0DA}" type="slidenum">
              <a:rPr kumimoji="1" lang="ja-JP" altLang="en-US" smtClean="0"/>
              <a:t>13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692752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6226A-0996-4C29-B2EF-C003C762C0DA}" type="slidenum">
              <a:rPr kumimoji="1" lang="ja-JP" altLang="en-US" smtClean="0"/>
              <a:t>14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454068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6226A-0996-4C29-B2EF-C003C762C0DA}" type="slidenum">
              <a:rPr kumimoji="1" lang="ja-JP" altLang="en-US" smtClean="0"/>
              <a:t>15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42750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6226A-0996-4C29-B2EF-C003C762C0DA}" type="slidenum">
              <a:rPr kumimoji="1" lang="ja-JP" altLang="en-US" smtClean="0"/>
              <a:t>16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454937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16226A-0996-4C29-B2EF-C003C762C0DA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0200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3EEF2E-4228-48E8-91DA-7748EE167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471E6B6-5131-42B4-A73B-AC651D40C9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6AF8FCF-DA2B-4D11-BF7F-2DF757F6E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B5144-7EBA-4471-A148-C20C28E0B87A}" type="datetime1">
              <a:rPr kumimoji="1" lang="ja-JP" altLang="en-US" smtClean="0"/>
              <a:t>2025/12/16</a:t>
            </a:fld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D68ACE-1E57-43B7-866A-3F7944D6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581ECEF-C191-467B-83EF-4316B42D6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94812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36EEC0-0C6C-4CDF-9C57-B5BB72F79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9635161-3435-434F-ADFF-4E5CC31DC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6D4C78-D738-49E4-B4CA-2A01DF1D9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70100-FD49-47FE-BC76-46DE4BF57915}" type="datetime1">
              <a:rPr kumimoji="1" lang="ja-JP" altLang="en-US" smtClean="0"/>
              <a:t>2025/12/16</a:t>
            </a:fld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8BBCBE-CA4A-4F4F-A480-64C3D4104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141AF81-5181-4ACE-A30E-6A0802E44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28293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41F30E-C09B-4E85-89D2-271B7D5D0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78BAB2F-A7BD-4CC1-A91D-A9FDA176E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609BC61-B7EA-44DD-899D-783551E93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65993-424F-4C87-BB0A-7B35A1EDE030}" type="datetime1">
              <a:rPr kumimoji="1" lang="ja-JP" altLang="en-US" smtClean="0"/>
              <a:t>2025/12/16</a:t>
            </a:fld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134C968-0F6C-4D97-B15E-BC8A7900C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530C59B-2C88-447D-A7FA-AFC8C468D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129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7AEE77-8D13-4B3D-BD8C-FD332B4E9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8F6AD81-F97A-4FEB-926B-B587CB381B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FC0D87F-EBE4-4FFD-A392-5181ED5A73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1281411-56C5-4CEE-B3D7-AB66CF586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6A912-085F-466E-8B32-B20879CF21B9}" type="datetime1">
              <a:rPr kumimoji="1" lang="ja-JP" altLang="en-US" smtClean="0"/>
              <a:t>2025/12/16</a:t>
            </a:fld>
            <a:endParaRPr kumimoji="1" lang="ja-JP" altLang="en-US" dirty="0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975617E-B970-4BDD-AFB2-953D24DAA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D8133DE-F8D6-424C-A003-0EF2BD443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6875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F699E1-42A9-4049-8478-1EBB7B621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F45483A-749C-4DFA-BD7B-4A00DCE940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FCC78F8-DF74-4284-AC14-8F8F0EFC3F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2DFB1B0-2297-4517-B1EC-93D3F72010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84917C8-D72F-45EC-B478-087220B18C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60E4EB0-3D03-4EE1-8E11-50D0985DC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FE5C0-141A-49CF-8EE7-48B8ADD5EA07}" type="datetime1">
              <a:rPr kumimoji="1" lang="ja-JP" altLang="en-US" smtClean="0"/>
              <a:t>2025/12/16</a:t>
            </a:fld>
            <a:endParaRPr kumimoji="1" lang="ja-JP" altLang="en-US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C92A68B-4775-45C4-9BF7-CE331D6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426EACF-C57A-4542-8445-7B35BA6CE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3717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693E90-874D-4E1E-9F51-360FC94D9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89EA118-3C31-4481-8473-94DB3A48F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CD1C2-26DF-488E-8DDB-9808539280B3}" type="datetime1">
              <a:rPr kumimoji="1" lang="ja-JP" altLang="en-US" smtClean="0"/>
              <a:t>2025/12/16</a:t>
            </a:fld>
            <a:endParaRPr kumimoji="1"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C5FF5EB-AF88-4142-BDCE-04EFCDF69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B907AC1-ABA8-418D-BB00-977B237F6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50352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E780822-65A0-4CEC-A25C-86846A688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9EB1-E3EE-4674-8E51-5AAB2015DF97}" type="datetime1">
              <a:rPr kumimoji="1" lang="ja-JP" altLang="en-US" smtClean="0"/>
              <a:t>2025/12/16</a:t>
            </a:fld>
            <a:endParaRPr kumimoji="1" lang="ja-JP" altLang="en-US" dirty="0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B2E48B2-D50F-41A5-A932-5766E085F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935B486-74AA-4D99-AF41-8C5547D22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1566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D4BDAE-5DFB-402F-A924-03399920A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E83E341-A839-498C-842E-C1E4DBFEAB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C6AFEE1-5C31-4B36-B091-2FAA57F55B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60CF306-6B34-41AB-9DDD-B8BEBF313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2987D-39C3-4EC5-80D3-D8F909A4C8BB}" type="datetime1">
              <a:rPr kumimoji="1" lang="ja-JP" altLang="en-US" smtClean="0"/>
              <a:t>2025/12/16</a:t>
            </a:fld>
            <a:endParaRPr kumimoji="1" lang="ja-JP" altLang="en-US" dirty="0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AC1E5C2-1788-48AB-99DC-0AA37394A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720D934-CF9B-4C94-9454-BC1E40ED5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99392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3B0057-E5EF-4927-91DE-6E981DA88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8CBBD6B-F5DC-4C51-808F-D9D4ADB57D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7851325-4A9F-4362-A9CB-A76B6FB693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77A26B5-508C-4AB4-BD3D-3E09886AC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6E54E-BBD6-4CCA-AECC-8777492EEB7C}" type="datetime1">
              <a:rPr kumimoji="1" lang="ja-JP" altLang="en-US" smtClean="0"/>
              <a:t>2025/12/16</a:t>
            </a:fld>
            <a:endParaRPr kumimoji="1" lang="ja-JP" altLang="en-US" dirty="0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9C8FB02-4582-4C88-9F36-22972C2AF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529DF31-7B55-4EE0-ADD1-62A4988FC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469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94E602-BF96-4014-BF34-30B171F71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8C45789-0441-46A7-B731-E391F6E275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EACF2B-94A4-4A0A-8604-123FDF2A0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DC842-49A0-4F5F-84FF-810E0E29A39C}" type="datetime1">
              <a:rPr kumimoji="1" lang="ja-JP" altLang="en-US" smtClean="0"/>
              <a:t>2025/12/16</a:t>
            </a:fld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164E99B-6F08-46BE-B094-A6135362F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25C937E-AE92-4037-8691-0B1FAFA7D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56047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3856971-1901-4CCD-AE7B-C10B7BB0B4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967AD0D-3C8E-404C-8FC6-32126AB09A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F494A95-BC7A-4130-AC7F-33192797A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DF18-2369-4EAF-AECC-1BE874AFD7EC}" type="datetime1">
              <a:rPr kumimoji="1" lang="ja-JP" altLang="en-US" smtClean="0"/>
              <a:t>2025/12/16</a:t>
            </a:fld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0954B48-52C2-497D-9188-BF123D6B2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6311F60-4905-47D6-89C4-F89811CFE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41835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B0BB06D-AE22-4D13-8978-7677AF685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5A102F9-36D2-4A2C-9561-74A226D8A6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381E102-6053-4851-87EC-755520C53A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1A21E-94D3-461F-AC66-E3ADA9123B24}" type="datetime1">
              <a:rPr kumimoji="1" lang="ja-JP" altLang="en-US" smtClean="0"/>
              <a:t>2025/12/16</a:t>
            </a:fld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5DA441A-59B7-48B9-B213-573DA019AD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C538E31-292A-4EF7-B82B-263D9601AF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718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B4125E-2BD0-4045-8F15-1400FE92A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828" y="2441137"/>
            <a:ext cx="11432344" cy="875248"/>
          </a:xfrm>
        </p:spPr>
        <p:txBody>
          <a:bodyPr>
            <a:normAutofit/>
          </a:bodyPr>
          <a:lstStyle/>
          <a:p>
            <a:r>
              <a:rPr lang="ja-JP" altLang="ja-JP" sz="4000" dirty="0"/>
              <a:t>千葉市民花火大会会場設営・警備等業務委託</a:t>
            </a:r>
            <a:endParaRPr kumimoji="1" lang="ja-JP" altLang="en-US" sz="4000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97D96A8-B952-446D-9858-5ABC309CB80A}"/>
              </a:ext>
            </a:extLst>
          </p:cNvPr>
          <p:cNvSpPr txBox="1">
            <a:spLocks/>
          </p:cNvSpPr>
          <p:nvPr/>
        </p:nvSpPr>
        <p:spPr>
          <a:xfrm>
            <a:off x="379828" y="3767451"/>
            <a:ext cx="11432344" cy="8752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000" dirty="0">
                <a:latin typeface="+mj-ea"/>
              </a:rPr>
              <a:t>１．事業者能力評価</a:t>
            </a:r>
            <a:endParaRPr lang="ja-JP" altLang="en-US" sz="4000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358D38-A606-48FC-BE1F-48CDCE344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332A65C3-C82E-4F8E-B4CA-6EB2EF3B22C3}"/>
              </a:ext>
            </a:extLst>
          </p:cNvPr>
          <p:cNvSpPr txBox="1">
            <a:spLocks/>
          </p:cNvSpPr>
          <p:nvPr/>
        </p:nvSpPr>
        <p:spPr>
          <a:xfrm>
            <a:off x="379828" y="1146688"/>
            <a:ext cx="11432344" cy="8752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000" dirty="0"/>
              <a:t>企画提案書</a:t>
            </a: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ECB93886-5B8B-47F1-88C9-ED3E311BDDFC}"/>
              </a:ext>
            </a:extLst>
          </p:cNvPr>
          <p:cNvSpPr txBox="1">
            <a:spLocks/>
          </p:cNvSpPr>
          <p:nvPr/>
        </p:nvSpPr>
        <p:spPr>
          <a:xfrm>
            <a:off x="379828" y="354752"/>
            <a:ext cx="11432344" cy="582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dirty="0"/>
              <a:t>様式第８号</a:t>
            </a:r>
          </a:p>
        </p:txBody>
      </p:sp>
    </p:spTree>
    <p:extLst>
      <p:ext uri="{BB962C8B-B14F-4D97-AF65-F5344CB8AC3E}">
        <p14:creationId xmlns:p14="http://schemas.microsoft.com/office/powerpoint/2010/main" val="2770733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B4125E-2BD0-4045-8F15-1400FE92A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828" y="123557"/>
            <a:ext cx="11432344" cy="411015"/>
          </a:xfrm>
        </p:spPr>
        <p:txBody>
          <a:bodyPr>
            <a:normAutofit/>
          </a:bodyPr>
          <a:lstStyle/>
          <a:p>
            <a:pPr algn="l"/>
            <a:r>
              <a:rPr lang="ja-JP" altLang="en-US" sz="2000" dirty="0"/>
              <a:t>企画提案書：第４８回</a:t>
            </a:r>
            <a:r>
              <a:rPr lang="ja-JP" altLang="ja-JP" sz="2000" dirty="0"/>
              <a:t>千葉市民花火大会会場設営・警備等業務委託</a:t>
            </a:r>
            <a:r>
              <a:rPr lang="ja-JP" altLang="en-US" sz="2000" dirty="0"/>
              <a:t>　　</a:t>
            </a:r>
            <a:endParaRPr kumimoji="1" lang="ja-JP" altLang="en-US" sz="2000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E6D7260-876A-4E91-9F00-F7B129F0A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9828" y="1083921"/>
            <a:ext cx="6682154" cy="527243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kumimoji="1" lang="ja-JP" altLang="en-US" sz="1800" dirty="0"/>
              <a:t>（組織図）</a:t>
            </a:r>
            <a:endParaRPr kumimoji="1" lang="en-US" altLang="ja-JP" sz="1800" dirty="0"/>
          </a:p>
          <a:p>
            <a:pPr algn="l"/>
            <a:endParaRPr kumimoji="1" lang="ja-JP" altLang="en-US" sz="1800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97D96A8-B952-446D-9858-5ABC309CB80A}"/>
              </a:ext>
            </a:extLst>
          </p:cNvPr>
          <p:cNvSpPr txBox="1">
            <a:spLocks/>
          </p:cNvSpPr>
          <p:nvPr/>
        </p:nvSpPr>
        <p:spPr>
          <a:xfrm>
            <a:off x="379828" y="534572"/>
            <a:ext cx="11432344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１．（１）実施体制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358D38-A606-48FC-BE1F-48CDCE344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2</a:t>
            </a:fld>
            <a:endParaRPr kumimoji="1" lang="ja-JP" altLang="en-US" dirty="0"/>
          </a:p>
        </p:txBody>
      </p:sp>
      <p:sp>
        <p:nvSpPr>
          <p:cNvPr id="7" name="字幕 2">
            <a:extLst>
              <a:ext uri="{FF2B5EF4-FFF2-40B4-BE49-F238E27FC236}">
                <a16:creationId xmlns:a16="http://schemas.microsoft.com/office/drawing/2014/main" id="{55923811-7375-4067-A078-B3A586F4F06C}"/>
              </a:ext>
            </a:extLst>
          </p:cNvPr>
          <p:cNvSpPr txBox="1">
            <a:spLocks/>
          </p:cNvSpPr>
          <p:nvPr/>
        </p:nvSpPr>
        <p:spPr>
          <a:xfrm>
            <a:off x="7174522" y="1082283"/>
            <a:ext cx="4637650" cy="52740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dirty="0"/>
              <a:t>（役割）</a:t>
            </a:r>
            <a:endParaRPr lang="en-US" altLang="ja-JP" sz="1800" dirty="0"/>
          </a:p>
          <a:p>
            <a:pPr algn="l"/>
            <a:endParaRPr lang="en-US" altLang="ja-JP" sz="1800" dirty="0"/>
          </a:p>
          <a:p>
            <a:pPr algn="l"/>
            <a:endParaRPr lang="en-US" altLang="ja-JP" sz="1800" dirty="0"/>
          </a:p>
          <a:p>
            <a:pPr algn="l"/>
            <a:endParaRPr lang="en-US" altLang="ja-JP" sz="1800" dirty="0"/>
          </a:p>
          <a:p>
            <a:pPr algn="l"/>
            <a:endParaRPr lang="en-US" altLang="ja-JP" sz="1800" dirty="0"/>
          </a:p>
          <a:p>
            <a:pPr algn="l"/>
            <a:endParaRPr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929206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B4125E-2BD0-4045-8F15-1400FE92A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828" y="123557"/>
            <a:ext cx="8764172" cy="411015"/>
          </a:xfrm>
        </p:spPr>
        <p:txBody>
          <a:bodyPr>
            <a:normAutofit/>
          </a:bodyPr>
          <a:lstStyle/>
          <a:p>
            <a:pPr algn="l"/>
            <a:r>
              <a:rPr lang="ja-JP" altLang="en-US" sz="2000" dirty="0"/>
              <a:t>企画提案書：</a:t>
            </a:r>
            <a:r>
              <a:rPr lang="ja-JP" altLang="ja-JP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第４</a:t>
            </a:r>
            <a:r>
              <a:rPr lang="ja-JP" altLang="en-US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８</a:t>
            </a:r>
            <a:r>
              <a:rPr lang="ja-JP" altLang="ja-JP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回</a:t>
            </a:r>
            <a:r>
              <a:rPr lang="ja-JP" altLang="ja-JP" sz="2000" dirty="0"/>
              <a:t>千葉市民花火大会会場設営・警備等業務委託</a:t>
            </a:r>
            <a:r>
              <a:rPr lang="ja-JP" altLang="en-US" sz="2000" dirty="0"/>
              <a:t>　　</a:t>
            </a:r>
            <a:endParaRPr kumimoji="1" lang="ja-JP" altLang="en-US" sz="2000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97D96A8-B952-446D-9858-5ABC309CB80A}"/>
              </a:ext>
            </a:extLst>
          </p:cNvPr>
          <p:cNvSpPr txBox="1">
            <a:spLocks/>
          </p:cNvSpPr>
          <p:nvPr/>
        </p:nvSpPr>
        <p:spPr>
          <a:xfrm>
            <a:off x="379828" y="534572"/>
            <a:ext cx="5022166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１．（２）応募者の業務実績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059F5E7-DDF0-4F9F-BD43-EEF2B2FFA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48654DF4-776C-72EA-2145-7A39BA9DEFFC}"/>
              </a:ext>
            </a:extLst>
          </p:cNvPr>
          <p:cNvSpPr txBox="1">
            <a:spLocks/>
          </p:cNvSpPr>
          <p:nvPr/>
        </p:nvSpPr>
        <p:spPr>
          <a:xfrm>
            <a:off x="6790006" y="534571"/>
            <a:ext cx="5022166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000" dirty="0">
                <a:solidFill>
                  <a:srgbClr val="FF0000"/>
                </a:solidFill>
              </a:rPr>
              <a:t>※6</a:t>
            </a:r>
            <a:r>
              <a:rPr lang="ja-JP" altLang="en-US" sz="2000" dirty="0">
                <a:solidFill>
                  <a:srgbClr val="FF0000"/>
                </a:solidFill>
              </a:rPr>
              <a:t>件以上記載する場合は本ページを複写して使用すること</a:t>
            </a:r>
          </a:p>
        </p:txBody>
      </p:sp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55AF21F0-1C4C-CDA6-6B84-A1A1F70ACA19}"/>
              </a:ext>
            </a:extLst>
          </p:cNvPr>
          <p:cNvGraphicFramePr>
            <a:graphicFrameLocks noGrp="1"/>
          </p:cNvGraphicFramePr>
          <p:nvPr/>
        </p:nvGraphicFramePr>
        <p:xfrm>
          <a:off x="407963" y="945586"/>
          <a:ext cx="11217980" cy="51286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1907">
                  <a:extLst>
                    <a:ext uri="{9D8B030D-6E8A-4147-A177-3AD203B41FA5}">
                      <a16:colId xmlns:a16="http://schemas.microsoft.com/office/drawing/2014/main" val="2158480123"/>
                    </a:ext>
                  </a:extLst>
                </a:gridCol>
                <a:gridCol w="1420653">
                  <a:extLst>
                    <a:ext uri="{9D8B030D-6E8A-4147-A177-3AD203B41FA5}">
                      <a16:colId xmlns:a16="http://schemas.microsoft.com/office/drawing/2014/main" val="3072471534"/>
                    </a:ext>
                  </a:extLst>
                </a:gridCol>
                <a:gridCol w="1831563">
                  <a:extLst>
                    <a:ext uri="{9D8B030D-6E8A-4147-A177-3AD203B41FA5}">
                      <a16:colId xmlns:a16="http://schemas.microsoft.com/office/drawing/2014/main" val="2220346867"/>
                    </a:ext>
                  </a:extLst>
                </a:gridCol>
                <a:gridCol w="5823857">
                  <a:extLst>
                    <a:ext uri="{9D8B030D-6E8A-4147-A177-3AD203B41FA5}">
                      <a16:colId xmlns:a16="http://schemas.microsoft.com/office/drawing/2014/main" val="1817962459"/>
                    </a:ext>
                  </a:extLst>
                </a:gridCol>
              </a:tblGrid>
              <a:tr h="37489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業務名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発注者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契約金額（千円）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履行期間及び業務内容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9000179"/>
                  </a:ext>
                </a:extLst>
              </a:tr>
              <a:tr h="950750"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履行期間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</a:p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業務内容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</a:p>
                  </a:txBody>
                  <a:tcPr marL="45720" marR="4572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28079356"/>
                  </a:ext>
                </a:extLst>
              </a:tr>
              <a:tr h="950750"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履行期間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</a:p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業務内容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81396701"/>
                  </a:ext>
                </a:extLst>
              </a:tr>
              <a:tr h="950750"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履行期間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</a:p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業務内容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861994279"/>
                  </a:ext>
                </a:extLst>
              </a:tr>
              <a:tr h="950750"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履行期間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</a:p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業務内容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622720427"/>
                  </a:ext>
                </a:extLst>
              </a:tr>
              <a:tr h="950750"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履行期間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</a:p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業務内容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41112583"/>
                  </a:ext>
                </a:extLst>
              </a:tr>
            </a:tbl>
          </a:graphicData>
        </a:graphic>
      </p:graphicFrame>
      <p:sp>
        <p:nvSpPr>
          <p:cNvPr id="9" name="タイトル 1">
            <a:extLst>
              <a:ext uri="{FF2B5EF4-FFF2-40B4-BE49-F238E27FC236}">
                <a16:creationId xmlns:a16="http://schemas.microsoft.com/office/drawing/2014/main" id="{C12A4C02-B08D-13FE-CF16-7741F62C811E}"/>
              </a:ext>
            </a:extLst>
          </p:cNvPr>
          <p:cNvSpPr txBox="1">
            <a:spLocks/>
          </p:cNvSpPr>
          <p:nvPr/>
        </p:nvSpPr>
        <p:spPr>
          <a:xfrm>
            <a:off x="340053" y="6074229"/>
            <a:ext cx="11217979" cy="6472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35" algn="l"/>
            <a:r>
              <a:rPr lang="ja-JP" altLang="ja-JP" sz="1200" b="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（注）１　同種業務とは「</a:t>
            </a:r>
            <a:r>
              <a:rPr lang="ja-JP" altLang="ja-JP" sz="1200" b="0" kern="100" dirty="0">
                <a:effectLst/>
                <a:latin typeface="游明朝" panose="02020400000000000000" pitchFamily="18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自治体又は自治体を含む実行委員会が開催する花火大会に係る</a:t>
            </a:r>
            <a:r>
              <a:rPr lang="ja-JP" altLang="en-US" sz="1200" kern="100" dirty="0">
                <a:latin typeface="游明朝" panose="02020400000000000000" pitchFamily="18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会場設営・警備等</a:t>
            </a:r>
            <a:r>
              <a:rPr lang="ja-JP" altLang="ja-JP" sz="1200" b="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業務」とする。</a:t>
            </a:r>
            <a:endParaRPr lang="en-US" altLang="ja-JP" sz="1200" b="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635" algn="l"/>
            <a:r>
              <a:rPr lang="ja-JP" altLang="en-US" sz="12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　　２　</a:t>
            </a:r>
            <a:r>
              <a:rPr lang="ja-JP" altLang="ja-JP" sz="12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類似業務とは「民間事業者が開催する花火大会</a:t>
            </a:r>
            <a:r>
              <a:rPr lang="ja-JP" altLang="en-US" sz="12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や</a:t>
            </a:r>
            <a:r>
              <a:rPr lang="ja-JP" altLang="en-US" sz="12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イベント等</a:t>
            </a:r>
            <a:r>
              <a:rPr lang="ja-JP" altLang="ja-JP" sz="12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に係る</a:t>
            </a:r>
            <a:r>
              <a:rPr lang="ja-JP" altLang="en-US" sz="1200" kern="100" dirty="0">
                <a:latin typeface="游明朝" panose="02020400000000000000" pitchFamily="18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会場設営・警備等</a:t>
            </a:r>
            <a:r>
              <a:rPr lang="ja-JP" altLang="ja-JP" sz="12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業務」とする。</a:t>
            </a:r>
            <a:endParaRPr lang="en-US" altLang="ja-JP" sz="1200" kern="100" dirty="0"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635" algn="l"/>
            <a:r>
              <a:rPr lang="ja-JP" altLang="en-US" sz="12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　　３　自社</a:t>
            </a:r>
            <a:r>
              <a:rPr lang="ja-JP" altLang="ja-JP" sz="12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が実施する業務の場合は、「履行期間」を「業務期間」と読み替える。</a:t>
            </a:r>
            <a:endParaRPr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860914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B4125E-2BD0-4045-8F15-1400FE92A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828" y="2441137"/>
            <a:ext cx="11432344" cy="875248"/>
          </a:xfrm>
        </p:spPr>
        <p:txBody>
          <a:bodyPr>
            <a:normAutofit/>
          </a:bodyPr>
          <a:lstStyle/>
          <a:p>
            <a:r>
              <a:rPr lang="ja-JP" altLang="ja-JP" sz="4000" dirty="0"/>
              <a:t>千葉市民花火大会会場設営・警備等業務委託</a:t>
            </a:r>
            <a:endParaRPr kumimoji="1" lang="ja-JP" altLang="en-US" sz="4000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97D96A8-B952-446D-9858-5ABC309CB80A}"/>
              </a:ext>
            </a:extLst>
          </p:cNvPr>
          <p:cNvSpPr txBox="1">
            <a:spLocks/>
          </p:cNvSpPr>
          <p:nvPr/>
        </p:nvSpPr>
        <p:spPr>
          <a:xfrm>
            <a:off x="379828" y="3767451"/>
            <a:ext cx="11432344" cy="8752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4000" dirty="0">
                <a:latin typeface="游ゴシック Light" panose="020B0300000000000000" pitchFamily="50" charset="-128"/>
                <a:ea typeface="游ゴシック Light" panose="020B0300000000000000" pitchFamily="50" charset="-128"/>
              </a:rPr>
              <a:t>２．</a:t>
            </a:r>
            <a:r>
              <a:rPr lang="ja-JP" altLang="en-US" sz="4000" dirty="0">
                <a:latin typeface="游ゴシック Light" panose="020B0300000000000000" pitchFamily="50" charset="-128"/>
                <a:ea typeface="游ゴシック Light" panose="020B0300000000000000" pitchFamily="50" charset="-128"/>
              </a:rPr>
              <a:t>企画・運営能力評価</a:t>
            </a:r>
            <a:endParaRPr lang="ja-JP" altLang="en-US" sz="4000" dirty="0">
              <a:latin typeface="游ゴシック Light" panose="020B0300000000000000" pitchFamily="50" charset="-128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358D38-A606-48FC-BE1F-48CDCE344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332A65C3-C82E-4F8E-B4CA-6EB2EF3B22C3}"/>
              </a:ext>
            </a:extLst>
          </p:cNvPr>
          <p:cNvSpPr txBox="1">
            <a:spLocks/>
          </p:cNvSpPr>
          <p:nvPr/>
        </p:nvSpPr>
        <p:spPr>
          <a:xfrm>
            <a:off x="379828" y="1146688"/>
            <a:ext cx="11432344" cy="8752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000" dirty="0"/>
              <a:t>企画提案書</a:t>
            </a:r>
          </a:p>
        </p:txBody>
      </p:sp>
    </p:spTree>
    <p:extLst>
      <p:ext uri="{BB962C8B-B14F-4D97-AF65-F5344CB8AC3E}">
        <p14:creationId xmlns:p14="http://schemas.microsoft.com/office/powerpoint/2010/main" val="2581506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B4125E-2BD0-4045-8F15-1400FE92A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828" y="123557"/>
            <a:ext cx="11432344" cy="411015"/>
          </a:xfrm>
        </p:spPr>
        <p:txBody>
          <a:bodyPr>
            <a:normAutofit/>
          </a:bodyPr>
          <a:lstStyle/>
          <a:p>
            <a:pPr algn="l"/>
            <a:r>
              <a:rPr lang="ja-JP" altLang="en-US" sz="2000" dirty="0"/>
              <a:t>企画提案書：第４８回</a:t>
            </a:r>
            <a:r>
              <a:rPr lang="ja-JP" altLang="ja-JP" sz="2000" dirty="0"/>
              <a:t>千葉市民花火大会会場設営・警備等業務委託</a:t>
            </a:r>
            <a:r>
              <a:rPr lang="ja-JP" altLang="en-US" sz="2000" dirty="0"/>
              <a:t>　　</a:t>
            </a:r>
            <a:endParaRPr kumimoji="1" lang="ja-JP" altLang="en-US" sz="2000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E6D7260-876A-4E91-9F00-F7B129F0A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9827" y="1083921"/>
            <a:ext cx="11432344" cy="523950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ja-JP" altLang="en-US" sz="1800" dirty="0"/>
              <a:t>（案内誘導方法やレイアウト等）</a:t>
            </a:r>
            <a:endParaRPr lang="en-US" altLang="ja-JP" sz="1800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97D96A8-B952-446D-9858-5ABC309CB80A}"/>
              </a:ext>
            </a:extLst>
          </p:cNvPr>
          <p:cNvSpPr txBox="1">
            <a:spLocks/>
          </p:cNvSpPr>
          <p:nvPr/>
        </p:nvSpPr>
        <p:spPr>
          <a:xfrm>
            <a:off x="379828" y="534572"/>
            <a:ext cx="11432344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２．（１）幕張海浜公園の会場内案内誘導等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358D38-A606-48FC-BE1F-48CDCE344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5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89498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タイトル 1">
            <a:extLst>
              <a:ext uri="{FF2B5EF4-FFF2-40B4-BE49-F238E27FC236}">
                <a16:creationId xmlns:a16="http://schemas.microsoft.com/office/drawing/2014/main" id="{0D5E31E9-3B78-47E9-9CA0-B4258CBBA558}"/>
              </a:ext>
            </a:extLst>
          </p:cNvPr>
          <p:cNvSpPr txBox="1">
            <a:spLocks/>
          </p:cNvSpPr>
          <p:nvPr/>
        </p:nvSpPr>
        <p:spPr>
          <a:xfrm>
            <a:off x="379827" y="123557"/>
            <a:ext cx="8060787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企画提案書：第４８回</a:t>
            </a:r>
            <a:r>
              <a:rPr lang="ja-JP" altLang="ja-JP" sz="2000" dirty="0"/>
              <a:t>千葉市民花火大会会場設営・警備等業務委託</a:t>
            </a:r>
            <a:r>
              <a:rPr lang="ja-JP" altLang="en-US" sz="2000" dirty="0"/>
              <a:t>　　</a:t>
            </a:r>
          </a:p>
        </p:txBody>
      </p:sp>
      <p:sp>
        <p:nvSpPr>
          <p:cNvPr id="22" name="タイトル 1">
            <a:extLst>
              <a:ext uri="{FF2B5EF4-FFF2-40B4-BE49-F238E27FC236}">
                <a16:creationId xmlns:a16="http://schemas.microsoft.com/office/drawing/2014/main" id="{C62C0CBB-C253-46CF-8671-AFBF0E66F949}"/>
              </a:ext>
            </a:extLst>
          </p:cNvPr>
          <p:cNvSpPr txBox="1">
            <a:spLocks/>
          </p:cNvSpPr>
          <p:nvPr/>
        </p:nvSpPr>
        <p:spPr>
          <a:xfrm>
            <a:off x="379828" y="534572"/>
            <a:ext cx="11432344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２．（１）幕張海浜公園の会場内案内誘導等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A9C435F7-0098-4EAC-A327-16962B1AB0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5" t="25141" r="6423" b="12642"/>
          <a:stretch/>
        </p:blipFill>
        <p:spPr>
          <a:xfrm>
            <a:off x="480312" y="1356602"/>
            <a:ext cx="11331860" cy="4771926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88A7451-E40B-41B5-9645-72C3828D32D2}"/>
              </a:ext>
            </a:extLst>
          </p:cNvPr>
          <p:cNvSpPr/>
          <p:nvPr/>
        </p:nvSpPr>
        <p:spPr>
          <a:xfrm>
            <a:off x="4573508" y="3406466"/>
            <a:ext cx="3145467" cy="67219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当図の利用は任意です。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5007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B4125E-2BD0-4045-8F15-1400FE92A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827" y="123557"/>
            <a:ext cx="9664505" cy="411015"/>
          </a:xfrm>
        </p:spPr>
        <p:txBody>
          <a:bodyPr>
            <a:normAutofit/>
          </a:bodyPr>
          <a:lstStyle/>
          <a:p>
            <a:pPr algn="l"/>
            <a:r>
              <a:rPr lang="ja-JP" altLang="en-US" sz="2000" dirty="0"/>
              <a:t>企画提案書：第４８回</a:t>
            </a:r>
            <a:r>
              <a:rPr lang="ja-JP" altLang="ja-JP" sz="2000" dirty="0"/>
              <a:t>千葉市民花火大会会場設営・警備等業務委託</a:t>
            </a:r>
            <a:r>
              <a:rPr lang="ja-JP" altLang="en-US" sz="2000" dirty="0"/>
              <a:t>　　</a:t>
            </a:r>
            <a:endParaRPr kumimoji="1" lang="ja-JP" altLang="en-US" sz="2000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E6D7260-876A-4E91-9F00-F7B129F0A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9828" y="1083921"/>
            <a:ext cx="11324492" cy="523950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kumimoji="1" lang="ja-JP" altLang="en-US" sz="1800" dirty="0"/>
              <a:t>（対策の解説）</a:t>
            </a: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97D96A8-B952-446D-9858-5ABC309CB80A}"/>
              </a:ext>
            </a:extLst>
          </p:cNvPr>
          <p:cNvSpPr txBox="1">
            <a:spLocks/>
          </p:cNvSpPr>
          <p:nvPr/>
        </p:nvSpPr>
        <p:spPr>
          <a:xfrm>
            <a:off x="379827" y="534572"/>
            <a:ext cx="7174523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２．（１）幕張海浜公園の会場内案内誘導等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358D38-A606-48FC-BE1F-48CDCE344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7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74601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B97D96A8-B952-446D-9858-5ABC309CB80A}"/>
              </a:ext>
            </a:extLst>
          </p:cNvPr>
          <p:cNvSpPr txBox="1">
            <a:spLocks/>
          </p:cNvSpPr>
          <p:nvPr/>
        </p:nvSpPr>
        <p:spPr>
          <a:xfrm>
            <a:off x="379828" y="534572"/>
            <a:ext cx="6897272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２．（２）幕張メッセ駐車場の会場内案内誘導等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2C4C1D-E69F-4898-9416-9065100F5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8</a:t>
            </a:fld>
            <a:endParaRPr kumimoji="1" lang="ja-JP" altLang="en-US" dirty="0"/>
          </a:p>
        </p:txBody>
      </p:sp>
      <p:sp>
        <p:nvSpPr>
          <p:cNvPr id="7" name="字幕 2">
            <a:extLst>
              <a:ext uri="{FF2B5EF4-FFF2-40B4-BE49-F238E27FC236}">
                <a16:creationId xmlns:a16="http://schemas.microsoft.com/office/drawing/2014/main" id="{7D960D18-7C32-4239-86E8-D4E63624D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9827" y="1083920"/>
            <a:ext cx="11324492" cy="523950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ja-JP" altLang="en-US" sz="1800" dirty="0"/>
              <a:t>（案内誘導方法やレイアウト等</a:t>
            </a:r>
            <a:r>
              <a:rPr kumimoji="1" lang="ja-JP" altLang="en-US" sz="1800" dirty="0"/>
              <a:t>）</a:t>
            </a: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4827906F-FBB4-412F-A9DB-A050E838DAF3}"/>
              </a:ext>
            </a:extLst>
          </p:cNvPr>
          <p:cNvSpPr txBox="1">
            <a:spLocks/>
          </p:cNvSpPr>
          <p:nvPr/>
        </p:nvSpPr>
        <p:spPr>
          <a:xfrm>
            <a:off x="379827" y="123557"/>
            <a:ext cx="8060787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企画提案書：第４８回</a:t>
            </a:r>
            <a:r>
              <a:rPr lang="ja-JP" altLang="ja-JP" sz="2000" dirty="0"/>
              <a:t>千葉市民花火大会会場設営・警備等業務委託</a:t>
            </a:r>
            <a:r>
              <a:rPr lang="ja-JP" altLang="en-US" sz="2000" dirty="0"/>
              <a:t>　　</a:t>
            </a:r>
          </a:p>
        </p:txBody>
      </p:sp>
    </p:spTree>
    <p:extLst>
      <p:ext uri="{BB962C8B-B14F-4D97-AF65-F5344CB8AC3E}">
        <p14:creationId xmlns:p14="http://schemas.microsoft.com/office/powerpoint/2010/main" val="626845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タイトル 1">
            <a:extLst>
              <a:ext uri="{FF2B5EF4-FFF2-40B4-BE49-F238E27FC236}">
                <a16:creationId xmlns:a16="http://schemas.microsoft.com/office/drawing/2014/main" id="{0D5E31E9-3B78-47E9-9CA0-B4258CBBA558}"/>
              </a:ext>
            </a:extLst>
          </p:cNvPr>
          <p:cNvSpPr txBox="1">
            <a:spLocks/>
          </p:cNvSpPr>
          <p:nvPr/>
        </p:nvSpPr>
        <p:spPr>
          <a:xfrm>
            <a:off x="379827" y="123557"/>
            <a:ext cx="8060787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企画提案書：第４８回</a:t>
            </a:r>
            <a:r>
              <a:rPr lang="ja-JP" altLang="ja-JP" sz="2000" dirty="0"/>
              <a:t>千葉市民花火大会会場設営・警備等業務委託</a:t>
            </a:r>
            <a:r>
              <a:rPr lang="ja-JP" altLang="en-US" sz="2000" dirty="0"/>
              <a:t>　　</a:t>
            </a:r>
          </a:p>
        </p:txBody>
      </p:sp>
      <p:sp>
        <p:nvSpPr>
          <p:cNvPr id="21" name="タイトル 1">
            <a:extLst>
              <a:ext uri="{FF2B5EF4-FFF2-40B4-BE49-F238E27FC236}">
                <a16:creationId xmlns:a16="http://schemas.microsoft.com/office/drawing/2014/main" id="{AD4C6B7D-3984-42DC-97D2-67F97537909F}"/>
              </a:ext>
            </a:extLst>
          </p:cNvPr>
          <p:cNvSpPr txBox="1">
            <a:spLocks/>
          </p:cNvSpPr>
          <p:nvPr/>
        </p:nvSpPr>
        <p:spPr>
          <a:xfrm>
            <a:off x="379828" y="534572"/>
            <a:ext cx="7104184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２．（２）幕張メッセ駐車場の会場内案内誘導等</a:t>
            </a: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AF522AE9-7709-492A-943A-2B837DCEAC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9" t="7342" r="50337" b="47703"/>
          <a:stretch/>
        </p:blipFill>
        <p:spPr>
          <a:xfrm>
            <a:off x="2142978" y="945587"/>
            <a:ext cx="7906043" cy="5751415"/>
          </a:xfrm>
          <a:prstGeom prst="rect">
            <a:avLst/>
          </a:prstGeom>
        </p:spPr>
      </p:pic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3EE0617F-0B2B-4E3A-8357-281EF5F45B91}"/>
              </a:ext>
            </a:extLst>
          </p:cNvPr>
          <p:cNvSpPr/>
          <p:nvPr/>
        </p:nvSpPr>
        <p:spPr>
          <a:xfrm>
            <a:off x="4523265" y="3429000"/>
            <a:ext cx="3145467" cy="67219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当図の利用は任意です。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89008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B97D96A8-B952-446D-9858-5ABC309CB80A}"/>
              </a:ext>
            </a:extLst>
          </p:cNvPr>
          <p:cNvSpPr txBox="1">
            <a:spLocks/>
          </p:cNvSpPr>
          <p:nvPr/>
        </p:nvSpPr>
        <p:spPr>
          <a:xfrm>
            <a:off x="379828" y="534572"/>
            <a:ext cx="7104184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２．（２）幕張メッセ駐車場の会場内案内誘導等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2C4C1D-E69F-4898-9416-9065100F5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10</a:t>
            </a:fld>
            <a:endParaRPr kumimoji="1" lang="ja-JP" altLang="en-US" dirty="0"/>
          </a:p>
        </p:txBody>
      </p:sp>
      <p:sp>
        <p:nvSpPr>
          <p:cNvPr id="7" name="字幕 2">
            <a:extLst>
              <a:ext uri="{FF2B5EF4-FFF2-40B4-BE49-F238E27FC236}">
                <a16:creationId xmlns:a16="http://schemas.microsoft.com/office/drawing/2014/main" id="{7D960D18-7C32-4239-86E8-D4E63624D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9828" y="1083921"/>
            <a:ext cx="11324492" cy="523950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ja-JP" altLang="en-US" sz="1800" dirty="0"/>
              <a:t>（対策の解説）</a:t>
            </a:r>
            <a:endParaRPr kumimoji="1" lang="en-US" altLang="ja-JP" sz="1800" dirty="0"/>
          </a:p>
          <a:p>
            <a:pPr algn="l"/>
            <a:endParaRPr lang="en-US" altLang="ja-JP" sz="1800" dirty="0"/>
          </a:p>
          <a:p>
            <a:pPr algn="l"/>
            <a:r>
              <a:rPr kumimoji="1" lang="ja-JP" altLang="en-US" sz="1800" dirty="0"/>
              <a:t>　</a:t>
            </a: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EFA65198-ECBD-44C4-B3C0-54ED77FAC254}"/>
              </a:ext>
            </a:extLst>
          </p:cNvPr>
          <p:cNvSpPr txBox="1">
            <a:spLocks/>
          </p:cNvSpPr>
          <p:nvPr/>
        </p:nvSpPr>
        <p:spPr>
          <a:xfrm>
            <a:off x="379827" y="123557"/>
            <a:ext cx="8060787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企画提案書：第４８回</a:t>
            </a:r>
            <a:r>
              <a:rPr lang="ja-JP" altLang="ja-JP" sz="2000" dirty="0"/>
              <a:t>千葉市民花火大会会場設営・警備等業務委託</a:t>
            </a:r>
            <a:r>
              <a:rPr lang="ja-JP" altLang="en-US" sz="2000" dirty="0"/>
              <a:t>　　</a:t>
            </a:r>
          </a:p>
        </p:txBody>
      </p:sp>
    </p:spTree>
    <p:extLst>
      <p:ext uri="{BB962C8B-B14F-4D97-AF65-F5344CB8AC3E}">
        <p14:creationId xmlns:p14="http://schemas.microsoft.com/office/powerpoint/2010/main" val="129602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B97D96A8-B952-446D-9858-5ABC309CB80A}"/>
              </a:ext>
            </a:extLst>
          </p:cNvPr>
          <p:cNvSpPr txBox="1">
            <a:spLocks/>
          </p:cNvSpPr>
          <p:nvPr/>
        </p:nvSpPr>
        <p:spPr>
          <a:xfrm>
            <a:off x="379826" y="534572"/>
            <a:ext cx="11240087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２．（３）各会場からの帰路動線について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2C4C1D-E69F-4898-9416-9065100F5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11</a:t>
            </a:fld>
            <a:endParaRPr kumimoji="1" lang="ja-JP" altLang="en-US" dirty="0"/>
          </a:p>
        </p:txBody>
      </p:sp>
      <p:sp>
        <p:nvSpPr>
          <p:cNvPr id="7" name="字幕 2">
            <a:extLst>
              <a:ext uri="{FF2B5EF4-FFF2-40B4-BE49-F238E27FC236}">
                <a16:creationId xmlns:a16="http://schemas.microsoft.com/office/drawing/2014/main" id="{7D960D18-7C32-4239-86E8-D4E63624D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9827" y="945586"/>
            <a:ext cx="11432346" cy="54107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ja-JP" altLang="en-US" sz="1800" dirty="0"/>
              <a:t>（各会場からの退場方法）</a:t>
            </a:r>
            <a:endParaRPr lang="en-US" altLang="ja-JP" sz="1800" dirty="0"/>
          </a:p>
          <a:p>
            <a:pPr algn="l"/>
            <a:endParaRPr kumimoji="1" lang="ja-JP" altLang="en-US" sz="1800" dirty="0"/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89BA13FA-77CC-4BEB-BEDD-5328E0FB2B04}"/>
              </a:ext>
            </a:extLst>
          </p:cNvPr>
          <p:cNvSpPr txBox="1">
            <a:spLocks/>
          </p:cNvSpPr>
          <p:nvPr/>
        </p:nvSpPr>
        <p:spPr>
          <a:xfrm>
            <a:off x="379827" y="123557"/>
            <a:ext cx="8060787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企画提案書：第４８回</a:t>
            </a:r>
            <a:r>
              <a:rPr lang="ja-JP" altLang="ja-JP" sz="2000" dirty="0"/>
              <a:t>千葉市民花火大会会場設営・警備等業務委託</a:t>
            </a:r>
            <a:r>
              <a:rPr lang="ja-JP" altLang="en-US" sz="2000" dirty="0"/>
              <a:t>　　</a:t>
            </a:r>
          </a:p>
        </p:txBody>
      </p:sp>
    </p:spTree>
    <p:extLst>
      <p:ext uri="{BB962C8B-B14F-4D97-AF65-F5344CB8AC3E}">
        <p14:creationId xmlns:p14="http://schemas.microsoft.com/office/powerpoint/2010/main" val="1323010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B97D96A8-B952-446D-9858-5ABC309CB80A}"/>
              </a:ext>
            </a:extLst>
          </p:cNvPr>
          <p:cNvSpPr txBox="1">
            <a:spLocks/>
          </p:cNvSpPr>
          <p:nvPr/>
        </p:nvSpPr>
        <p:spPr>
          <a:xfrm>
            <a:off x="379826" y="534572"/>
            <a:ext cx="11240087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２．（３）各会場からの帰路動線について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2C4C1D-E69F-4898-9416-9065100F5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12</a:t>
            </a:fld>
            <a:endParaRPr kumimoji="1" lang="ja-JP" altLang="en-US" dirty="0"/>
          </a:p>
        </p:txBody>
      </p:sp>
      <p:sp>
        <p:nvSpPr>
          <p:cNvPr id="7" name="字幕 2">
            <a:extLst>
              <a:ext uri="{FF2B5EF4-FFF2-40B4-BE49-F238E27FC236}">
                <a16:creationId xmlns:a16="http://schemas.microsoft.com/office/drawing/2014/main" id="{7D960D18-7C32-4239-86E8-D4E63624D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9827" y="945586"/>
            <a:ext cx="11432346" cy="54107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ja-JP" altLang="en-US" sz="1800" dirty="0"/>
              <a:t>（帰路動線及び誘導方法の解説）</a:t>
            </a:r>
            <a:endParaRPr lang="en-US" altLang="ja-JP" sz="1800" dirty="0"/>
          </a:p>
          <a:p>
            <a:pPr algn="l"/>
            <a:endParaRPr kumimoji="1" lang="ja-JP" altLang="en-US" sz="1800" dirty="0"/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89BA13FA-77CC-4BEB-BEDD-5328E0FB2B04}"/>
              </a:ext>
            </a:extLst>
          </p:cNvPr>
          <p:cNvSpPr txBox="1">
            <a:spLocks/>
          </p:cNvSpPr>
          <p:nvPr/>
        </p:nvSpPr>
        <p:spPr>
          <a:xfrm>
            <a:off x="379827" y="123557"/>
            <a:ext cx="8060787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企画提案書：第４８回</a:t>
            </a:r>
            <a:r>
              <a:rPr lang="ja-JP" altLang="ja-JP" sz="2000" dirty="0"/>
              <a:t>千葉市民花火大会会場設営・警備等業務委託</a:t>
            </a:r>
            <a:r>
              <a:rPr lang="ja-JP" altLang="en-US" sz="2000" dirty="0"/>
              <a:t>　　</a:t>
            </a:r>
          </a:p>
        </p:txBody>
      </p:sp>
    </p:spTree>
    <p:extLst>
      <p:ext uri="{BB962C8B-B14F-4D97-AF65-F5344CB8AC3E}">
        <p14:creationId xmlns:p14="http://schemas.microsoft.com/office/powerpoint/2010/main" val="3226992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B97D96A8-B952-446D-9858-5ABC309CB80A}"/>
              </a:ext>
            </a:extLst>
          </p:cNvPr>
          <p:cNvSpPr txBox="1">
            <a:spLocks/>
          </p:cNvSpPr>
          <p:nvPr/>
        </p:nvSpPr>
        <p:spPr>
          <a:xfrm>
            <a:off x="379826" y="534572"/>
            <a:ext cx="11240087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２．（４）来場者の熱中症対策について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2C4C1D-E69F-4898-9416-9065100F5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13</a:t>
            </a:fld>
            <a:endParaRPr kumimoji="1" lang="ja-JP" altLang="en-US" dirty="0"/>
          </a:p>
        </p:txBody>
      </p:sp>
      <p:sp>
        <p:nvSpPr>
          <p:cNvPr id="7" name="字幕 2">
            <a:extLst>
              <a:ext uri="{FF2B5EF4-FFF2-40B4-BE49-F238E27FC236}">
                <a16:creationId xmlns:a16="http://schemas.microsoft.com/office/drawing/2014/main" id="{7D960D18-7C32-4239-86E8-D4E63624D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9827" y="945586"/>
            <a:ext cx="11432346" cy="54107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ja-JP" altLang="en-US" sz="1800" dirty="0"/>
              <a:t>（受付待機中の対策）</a:t>
            </a:r>
            <a:endParaRPr lang="en-US" altLang="ja-JP" sz="1800" dirty="0"/>
          </a:p>
          <a:p>
            <a:pPr algn="l"/>
            <a:endParaRPr kumimoji="1" lang="ja-JP" altLang="en-US" sz="1800" dirty="0"/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89BA13FA-77CC-4BEB-BEDD-5328E0FB2B04}"/>
              </a:ext>
            </a:extLst>
          </p:cNvPr>
          <p:cNvSpPr txBox="1">
            <a:spLocks/>
          </p:cNvSpPr>
          <p:nvPr/>
        </p:nvSpPr>
        <p:spPr>
          <a:xfrm>
            <a:off x="379827" y="123557"/>
            <a:ext cx="8060787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企画提案書：第４８回</a:t>
            </a:r>
            <a:r>
              <a:rPr lang="ja-JP" altLang="ja-JP" sz="2000" dirty="0"/>
              <a:t>千葉市民花火大会会場設営・警備等業務委託</a:t>
            </a:r>
            <a:r>
              <a:rPr lang="ja-JP" altLang="en-US" sz="2000" dirty="0"/>
              <a:t>　　</a:t>
            </a:r>
          </a:p>
        </p:txBody>
      </p:sp>
    </p:spTree>
    <p:extLst>
      <p:ext uri="{BB962C8B-B14F-4D97-AF65-F5344CB8AC3E}">
        <p14:creationId xmlns:p14="http://schemas.microsoft.com/office/powerpoint/2010/main" val="2113384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B97D96A8-B952-446D-9858-5ABC309CB80A}"/>
              </a:ext>
            </a:extLst>
          </p:cNvPr>
          <p:cNvSpPr txBox="1">
            <a:spLocks/>
          </p:cNvSpPr>
          <p:nvPr/>
        </p:nvSpPr>
        <p:spPr>
          <a:xfrm>
            <a:off x="379826" y="534572"/>
            <a:ext cx="6001924" cy="4110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２．（４）来場者の熱中症対策について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2C4C1D-E69F-4898-9416-9065100F5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14</a:t>
            </a:fld>
            <a:endParaRPr kumimoji="1" lang="ja-JP" altLang="en-US" dirty="0"/>
          </a:p>
        </p:txBody>
      </p:sp>
      <p:sp>
        <p:nvSpPr>
          <p:cNvPr id="7" name="字幕 2">
            <a:extLst>
              <a:ext uri="{FF2B5EF4-FFF2-40B4-BE49-F238E27FC236}">
                <a16:creationId xmlns:a16="http://schemas.microsoft.com/office/drawing/2014/main" id="{7D960D18-7C32-4239-86E8-D4E63624D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9827" y="945586"/>
            <a:ext cx="11432346" cy="54107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ja-JP" altLang="en-US" sz="1800" dirty="0"/>
              <a:t>（会場内の対策）</a:t>
            </a:r>
            <a:endParaRPr lang="en-US" altLang="ja-JP" sz="1800" dirty="0"/>
          </a:p>
          <a:p>
            <a:pPr algn="l"/>
            <a:endParaRPr kumimoji="1" lang="ja-JP" altLang="en-US" sz="1800" dirty="0"/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89BA13FA-77CC-4BEB-BEDD-5328E0FB2B04}"/>
              </a:ext>
            </a:extLst>
          </p:cNvPr>
          <p:cNvSpPr txBox="1">
            <a:spLocks/>
          </p:cNvSpPr>
          <p:nvPr/>
        </p:nvSpPr>
        <p:spPr>
          <a:xfrm>
            <a:off x="379827" y="123557"/>
            <a:ext cx="8060787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企画提案書：第４８回</a:t>
            </a:r>
            <a:r>
              <a:rPr lang="ja-JP" altLang="ja-JP" sz="2000" dirty="0"/>
              <a:t>千葉市民花火大会会場設営・警備等業務委託</a:t>
            </a:r>
            <a:r>
              <a:rPr lang="ja-JP" altLang="en-US" sz="2000" dirty="0"/>
              <a:t>　　</a:t>
            </a:r>
          </a:p>
        </p:txBody>
      </p:sp>
    </p:spTree>
    <p:extLst>
      <p:ext uri="{BB962C8B-B14F-4D97-AF65-F5344CB8AC3E}">
        <p14:creationId xmlns:p14="http://schemas.microsoft.com/office/powerpoint/2010/main" val="1835960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B97D96A8-B952-446D-9858-5ABC309CB80A}"/>
              </a:ext>
            </a:extLst>
          </p:cNvPr>
          <p:cNvSpPr txBox="1">
            <a:spLocks/>
          </p:cNvSpPr>
          <p:nvPr/>
        </p:nvSpPr>
        <p:spPr>
          <a:xfrm>
            <a:off x="379826" y="534572"/>
            <a:ext cx="11240087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２．（５）緊急時等の安全対策について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2C4C1D-E69F-4898-9416-9065100F5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15</a:t>
            </a:fld>
            <a:endParaRPr kumimoji="1" lang="ja-JP" altLang="en-US" dirty="0"/>
          </a:p>
        </p:txBody>
      </p:sp>
      <p:sp>
        <p:nvSpPr>
          <p:cNvPr id="7" name="字幕 2">
            <a:extLst>
              <a:ext uri="{FF2B5EF4-FFF2-40B4-BE49-F238E27FC236}">
                <a16:creationId xmlns:a16="http://schemas.microsoft.com/office/drawing/2014/main" id="{7D960D18-7C32-4239-86E8-D4E63624D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9827" y="945586"/>
            <a:ext cx="11432346" cy="54107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kumimoji="1" lang="ja-JP" altLang="en-US" sz="1800" dirty="0"/>
              <a:t>（開場後の悪天候時の対策）</a:t>
            </a: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89BA13FA-77CC-4BEB-BEDD-5328E0FB2B04}"/>
              </a:ext>
            </a:extLst>
          </p:cNvPr>
          <p:cNvSpPr txBox="1">
            <a:spLocks/>
          </p:cNvSpPr>
          <p:nvPr/>
        </p:nvSpPr>
        <p:spPr>
          <a:xfrm>
            <a:off x="379827" y="123557"/>
            <a:ext cx="8060787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企画提案書：第４８回</a:t>
            </a:r>
            <a:r>
              <a:rPr lang="ja-JP" altLang="ja-JP" sz="2000" dirty="0"/>
              <a:t>千葉市民花火大会会場設営・警備等業務委託</a:t>
            </a:r>
            <a:r>
              <a:rPr lang="ja-JP" altLang="en-US" sz="2000" dirty="0"/>
              <a:t>　　</a:t>
            </a:r>
          </a:p>
        </p:txBody>
      </p:sp>
    </p:spTree>
    <p:extLst>
      <p:ext uri="{BB962C8B-B14F-4D97-AF65-F5344CB8AC3E}">
        <p14:creationId xmlns:p14="http://schemas.microsoft.com/office/powerpoint/2010/main" val="1552817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B97D96A8-B952-446D-9858-5ABC309CB80A}"/>
              </a:ext>
            </a:extLst>
          </p:cNvPr>
          <p:cNvSpPr txBox="1">
            <a:spLocks/>
          </p:cNvSpPr>
          <p:nvPr/>
        </p:nvSpPr>
        <p:spPr>
          <a:xfrm>
            <a:off x="379826" y="534572"/>
            <a:ext cx="11240087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２．（５）緊急時等の安全対策について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2C4C1D-E69F-4898-9416-9065100F5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16</a:t>
            </a:fld>
            <a:endParaRPr kumimoji="1" lang="ja-JP" altLang="en-US" dirty="0"/>
          </a:p>
        </p:txBody>
      </p:sp>
      <p:sp>
        <p:nvSpPr>
          <p:cNvPr id="7" name="字幕 2">
            <a:extLst>
              <a:ext uri="{FF2B5EF4-FFF2-40B4-BE49-F238E27FC236}">
                <a16:creationId xmlns:a16="http://schemas.microsoft.com/office/drawing/2014/main" id="{7D960D18-7C32-4239-86E8-D4E63624D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9827" y="945586"/>
            <a:ext cx="11432346" cy="54107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kumimoji="1" lang="ja-JP" altLang="en-US" sz="1800" dirty="0"/>
              <a:t>（</a:t>
            </a:r>
            <a:r>
              <a:rPr lang="ja-JP" altLang="en-US" sz="1800" dirty="0"/>
              <a:t>電車運転見合せ時の対策</a:t>
            </a:r>
            <a:r>
              <a:rPr kumimoji="1" lang="ja-JP" altLang="en-US" sz="1800" dirty="0"/>
              <a:t>）</a:t>
            </a: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89BA13FA-77CC-4BEB-BEDD-5328E0FB2B04}"/>
              </a:ext>
            </a:extLst>
          </p:cNvPr>
          <p:cNvSpPr txBox="1">
            <a:spLocks/>
          </p:cNvSpPr>
          <p:nvPr/>
        </p:nvSpPr>
        <p:spPr>
          <a:xfrm>
            <a:off x="379827" y="123557"/>
            <a:ext cx="8060787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企画提案書：第４８回</a:t>
            </a:r>
            <a:r>
              <a:rPr lang="ja-JP" altLang="ja-JP" sz="2000" dirty="0"/>
              <a:t>千葉市民花火大会会場設営・警備等業務委託</a:t>
            </a:r>
            <a:r>
              <a:rPr lang="ja-JP" altLang="en-US" sz="2000" dirty="0"/>
              <a:t>　　</a:t>
            </a:r>
          </a:p>
        </p:txBody>
      </p:sp>
    </p:spTree>
    <p:extLst>
      <p:ext uri="{BB962C8B-B14F-4D97-AF65-F5344CB8AC3E}">
        <p14:creationId xmlns:p14="http://schemas.microsoft.com/office/powerpoint/2010/main" val="37053183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B97D96A8-B952-446D-9858-5ABC309CB80A}"/>
              </a:ext>
            </a:extLst>
          </p:cNvPr>
          <p:cNvSpPr txBox="1">
            <a:spLocks/>
          </p:cNvSpPr>
          <p:nvPr/>
        </p:nvSpPr>
        <p:spPr>
          <a:xfrm>
            <a:off x="379826" y="534572"/>
            <a:ext cx="11240087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 Light" panose="020F0302020204030204"/>
                <a:ea typeface="游ゴシック Light" panose="020B0300000000000000" pitchFamily="50" charset="-128"/>
                <a:cs typeface="+mj-cs"/>
              </a:rPr>
              <a:t>２．（５）緊急時等の安全対策について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2C4C1D-E69F-4898-9416-9065100F5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F50CF0-D8A4-4FAD-AD4A-54140618327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7" name="字幕 2">
            <a:extLst>
              <a:ext uri="{FF2B5EF4-FFF2-40B4-BE49-F238E27FC236}">
                <a16:creationId xmlns:a16="http://schemas.microsoft.com/office/drawing/2014/main" id="{7D960D18-7C32-4239-86E8-D4E63624D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9827" y="945586"/>
            <a:ext cx="11432346" cy="54107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kumimoji="1" lang="ja-JP" altLang="en-US" sz="1800" dirty="0"/>
              <a:t>（地震等の緊急</a:t>
            </a:r>
            <a:r>
              <a:rPr lang="ja-JP" altLang="en-US" sz="1800" dirty="0"/>
              <a:t>時の対策</a:t>
            </a:r>
            <a:r>
              <a:rPr kumimoji="1" lang="ja-JP" altLang="en-US" sz="1800" dirty="0"/>
              <a:t>）</a:t>
            </a: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89BA13FA-77CC-4BEB-BEDD-5328E0FB2B04}"/>
              </a:ext>
            </a:extLst>
          </p:cNvPr>
          <p:cNvSpPr txBox="1">
            <a:spLocks/>
          </p:cNvSpPr>
          <p:nvPr/>
        </p:nvSpPr>
        <p:spPr>
          <a:xfrm>
            <a:off x="379827" y="123557"/>
            <a:ext cx="8060787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 Light" panose="020F0302020204030204"/>
                <a:ea typeface="游ゴシック Light" panose="020B0300000000000000" pitchFamily="50" charset="-128"/>
                <a:cs typeface="+mj-cs"/>
              </a:rPr>
              <a:t>企画提案書：第４８回</a:t>
            </a:r>
            <a:r>
              <a:rPr kumimoji="1" lang="ja-JP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 Light" panose="020F0302020204030204"/>
                <a:ea typeface="游ゴシック Light" panose="020B0300000000000000" pitchFamily="50" charset="-128"/>
                <a:cs typeface="+mj-cs"/>
              </a:rPr>
              <a:t>千葉市民花火大会会場設営・警備等業務委託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 Light" panose="020F0302020204030204"/>
                <a:ea typeface="游ゴシック Light" panose="020B0300000000000000" pitchFamily="50" charset="-128"/>
                <a:cs typeface="+mj-cs"/>
              </a:rPr>
              <a:t>　　</a:t>
            </a:r>
          </a:p>
        </p:txBody>
      </p:sp>
    </p:spTree>
    <p:extLst>
      <p:ext uri="{BB962C8B-B14F-4D97-AF65-F5344CB8AC3E}">
        <p14:creationId xmlns:p14="http://schemas.microsoft.com/office/powerpoint/2010/main" val="597376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</TotalTime>
  <Words>741</Words>
  <Application>Microsoft Office PowerPoint</Application>
  <PresentationFormat>ワイド画面</PresentationFormat>
  <Paragraphs>109</Paragraphs>
  <Slides>17</Slides>
  <Notes>17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3" baseType="lpstr">
      <vt:lpstr>游ゴシック</vt:lpstr>
      <vt:lpstr>游ゴシック Light</vt:lpstr>
      <vt:lpstr>游明朝</vt:lpstr>
      <vt:lpstr>Arial</vt:lpstr>
      <vt:lpstr>Century</vt:lpstr>
      <vt:lpstr>Office テーマ</vt:lpstr>
      <vt:lpstr>千葉市民花火大会会場設営・警備等業務委託</vt:lpstr>
      <vt:lpstr>企画提案書：第４８回千葉市民花火大会会場設営・警備等業務委託　　</vt:lpstr>
      <vt:lpstr>企画提案書：第４８回千葉市民花火大会会場設営・警備等業務委託　　</vt:lpstr>
      <vt:lpstr>千葉市民花火大会会場設営・警備等業務委託</vt:lpstr>
      <vt:lpstr>企画提案書：第４８回千葉市民花火大会会場設営・警備等業務委託　　</vt:lpstr>
      <vt:lpstr>PowerPoint プレゼンテーション</vt:lpstr>
      <vt:lpstr>企画提案書：第４８回千葉市民花火大会会場設営・警備等業務委託　　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千葉市民花火大会会場設営・警備等業務委託</dc:title>
  <dc:creator/>
  <cp:lastModifiedBy>海老原　美緒</cp:lastModifiedBy>
  <cp:revision>170</cp:revision>
  <cp:lastPrinted>2023-01-16T05:17:40Z</cp:lastPrinted>
  <dcterms:created xsi:type="dcterms:W3CDTF">2021-12-07T10:50:50Z</dcterms:created>
  <dcterms:modified xsi:type="dcterms:W3CDTF">2025-12-16T06:53:25Z</dcterms:modified>
</cp:coreProperties>
</file>